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7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73"/>
      <p:bold r:id="rId74"/>
      <p:italic r:id="rId75"/>
      <p:boldItalic r:id="rId76"/>
    </p:embeddedFont>
    <p:embeddedFont>
      <p:font typeface="Montserrat" panose="00000500000000000000" pitchFamily="2" charset="0"/>
      <p:regular r:id="rId77"/>
      <p:bold r:id="rId78"/>
      <p:italic r:id="rId79"/>
      <p:boldItalic r:id="rId80"/>
    </p:embeddedFont>
    <p:embeddedFont>
      <p:font typeface="Quattrocento Sans" panose="020B0502050000020003" pitchFamily="34" charset="0"/>
      <p:regular r:id="rId81"/>
    </p:embeddedFont>
    <p:embeddedFont>
      <p:font typeface="Raleway" pitchFamily="2" charset="0"/>
      <p:regular r:id="rId82"/>
      <p:bold r:id="rId83"/>
      <p:italic r:id="rId84"/>
      <p:boldItalic r:id="rId85"/>
    </p:embeddedFont>
    <p:embeddedFont>
      <p:font typeface="Roboto" panose="02000000000000000000" pitchFamily="2" charset="0"/>
      <p:regular r:id="rId86"/>
    </p:embeddedFont>
    <p:embeddedFont>
      <p:font typeface="Source Sans Pro" panose="020B0503030403020204" pitchFamily="34" charset="0"/>
      <p:regular r:id="rId87"/>
      <p:bold r:id="rId8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6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font" Target="fonts/font12.fntdata"/><Relationship Id="rId89" Type="http://schemas.openxmlformats.org/officeDocument/2006/relationships/presProps" Target="pres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font" Target="fonts/font2.fntdata"/><Relationship Id="rId79" Type="http://schemas.openxmlformats.org/officeDocument/2006/relationships/font" Target="fonts/font7.fntdata"/><Relationship Id="rId5" Type="http://schemas.openxmlformats.org/officeDocument/2006/relationships/slide" Target="slides/slide3.xml"/><Relationship Id="rId90" Type="http://schemas.openxmlformats.org/officeDocument/2006/relationships/viewProps" Target="viewProps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font" Target="fonts/font5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80" Type="http://schemas.openxmlformats.org/officeDocument/2006/relationships/font" Target="fonts/font8.fntdata"/><Relationship Id="rId85" Type="http://schemas.openxmlformats.org/officeDocument/2006/relationships/font" Target="fonts/font1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font" Target="fonts/font3.fntdata"/><Relationship Id="rId83" Type="http://schemas.openxmlformats.org/officeDocument/2006/relationships/font" Target="fonts/font11.fntdata"/><Relationship Id="rId88" Type="http://schemas.openxmlformats.org/officeDocument/2006/relationships/font" Target="fonts/font16.fntdata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font" Target="fonts/font1.fntdata"/><Relationship Id="rId78" Type="http://schemas.openxmlformats.org/officeDocument/2006/relationships/font" Target="fonts/font6.fntdata"/><Relationship Id="rId81" Type="http://schemas.openxmlformats.org/officeDocument/2006/relationships/font" Target="fonts/font9.fntdata"/><Relationship Id="rId86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4.fnt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font" Target="fonts/font15.fntdata"/><Relationship Id="rId61" Type="http://schemas.openxmlformats.org/officeDocument/2006/relationships/slide" Target="slides/slide59.xml"/><Relationship Id="rId82" Type="http://schemas.openxmlformats.org/officeDocument/2006/relationships/font" Target="fonts/font10.fntdata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8bf1c8f2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8bf1c8f2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f0b0ca692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f0b0ca692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f0b0ca6922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f0b0ca6922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f0b0ca6922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f0b0ca6922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96dd1e535d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96dd1e535d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f0b0ca6922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f0b0ca6922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f0b0ca6922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f0b0ca6922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f0b0ca6922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f0b0ca6922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f0b0ca6922_0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f0b0ca6922_0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8c51b3b22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8c51b3b22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dc3d382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4dc3d382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f0b0ca6922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f0b0ca6922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f0b0ca6922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f0b0ca6922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f0b0ca6922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f0b0ca6922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ac12f67de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ac12f67de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f0b0ca6922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f0b0ca6922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f0b0ca6922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f0b0ca6922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f0b0ca6922_0_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f0b0ca6922_0_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8c51b3b22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8c51b3b22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f0b0ca6922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f0b0ca6922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4dc3d3829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4dc3d3829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4aee7bf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64aee7bf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c04255717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c04255717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8c51b3b22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8c51b3b22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f0b0ca6922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f0b0ca6922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f0b0ca6922_0_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f0b0ca6922_0_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64aee7bf2e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64aee7bf2e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f0b0ca6922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f0b0ca6922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f0b0ca6922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f0b0ca6922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f0b0ca6922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f0b0ca6922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f0b0ca6922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f0b0ca6922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f0b0ca6922_0_5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f0b0ca6922_0_5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f0b0ca692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f0b0ca692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f0b0ca6922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2f0b0ca6922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f0b0ca6922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2f0b0ca6922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f0b0ca6922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2f0b0ca6922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f0b0ca6922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2f0b0ca6922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f0b0ca6922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2f0b0ca6922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f0b0ca6922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2f0b0ca6922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f0b0ca6922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2f0b0ca6922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f0b0ca6922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2f0b0ca6922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f0b0ca6922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2f0b0ca6922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f0b0ca6922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2f0b0ca6922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bdc17372e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bdc17372e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f0b0ca6922_0_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2f0b0ca6922_0_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2f0b0ca6922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2f0b0ca6922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f0b0ca6922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2f0b0ca6922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f0b0ca6922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2f0b0ca6922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f0b0ca6922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2f0b0ca6922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2f0b0ca6922_0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2f0b0ca6922_0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f0b0ca6922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2f0b0ca6922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2f0b0ca6922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2f0b0ca6922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2f0b0ca6922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2f0b0ca6922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2f0b0ca6922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2f0b0ca6922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f0b0ca692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f0b0ca692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2f0b0ca6922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2f0b0ca6922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2f0b0ca6922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2f0b0ca6922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f0b0ca6922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2f0b0ca6922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f0b0ca6922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2f0b0ca6922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2f0b0ca6922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2f0b0ca6922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f0b0ca6922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2f0b0ca6922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2f0b0ca6922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2f0b0ca6922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2f0b0ca6922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2f0b0ca6922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24dc3d3829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24dc3d3829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28ce7170b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28ce7170b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f0b0ca6922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f0b0ca6922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f0b0ca692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f0b0ca692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f0b0ca692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f0b0ca692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4" name="Google Shape;94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" name="Google Shape;95;p21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 rotWithShape="1">
          <a:blip r:embed="rId3">
            <a:alphaModFix/>
          </a:blip>
          <a:srcRect l="7649" t="8726" r="25661" b="7850"/>
          <a:stretch/>
        </p:blipFill>
        <p:spPr>
          <a:xfrm>
            <a:off x="68775" y="4539955"/>
            <a:ext cx="548700" cy="542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Sounds Fun</a:t>
            </a:r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13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</a:t>
            </a:r>
            <a:endParaRPr/>
          </a:p>
        </p:txBody>
      </p:sp>
      <p:sp>
        <p:nvSpPr>
          <p:cNvPr id="180" name="Google Shape;180;p34"/>
          <p:cNvSpPr txBox="1">
            <a:spLocks noGrp="1"/>
          </p:cNvSpPr>
          <p:nvPr>
            <p:ph type="body" idx="1"/>
          </p:nvPr>
        </p:nvSpPr>
        <p:spPr>
          <a:xfrm>
            <a:off x="311700" y="988125"/>
            <a:ext cx="6258300" cy="35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Create a new file named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Race_Control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Follow CodeTrek to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Define a function for the screen layout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Create a heading for the controller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Draw rectangles and text for the menu options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#1 - CodeTrek</a:t>
            </a:r>
            <a:endParaRPr/>
          </a:p>
        </p:txBody>
      </p:sp>
      <p:sp>
        <p:nvSpPr>
          <p:cNvPr id="186" name="Google Shape;186;p35"/>
          <p:cNvSpPr txBox="1">
            <a:spLocks noGrp="1"/>
          </p:cNvSpPr>
          <p:nvPr>
            <p:ph type="body" idx="1"/>
          </p:nvPr>
        </p:nvSpPr>
        <p:spPr>
          <a:xfrm>
            <a:off x="311700" y="988125"/>
            <a:ext cx="7870800" cy="35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 Step 1 &amp; 2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Define a function def </a:t>
            </a:r>
            <a:r>
              <a:rPr lang="en" b="1"/>
              <a:t>screen_layout()</a:t>
            </a:r>
            <a:endParaRPr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Draw a filled rectangle and text for the UI heading </a:t>
            </a:r>
            <a:endParaRPr/>
          </a:p>
        </p:txBody>
      </p:sp>
      <p:pic>
        <p:nvPicPr>
          <p:cNvPr id="187" name="Google Shape;18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702" y="2655152"/>
            <a:ext cx="8614600" cy="161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#1 - CodeTrek</a:t>
            </a:r>
            <a:endParaRPr/>
          </a:p>
        </p:txBody>
      </p:sp>
      <p:sp>
        <p:nvSpPr>
          <p:cNvPr id="193" name="Google Shape;193;p36"/>
          <p:cNvSpPr txBox="1">
            <a:spLocks noGrp="1"/>
          </p:cNvSpPr>
          <p:nvPr>
            <p:ph type="body" idx="1"/>
          </p:nvPr>
        </p:nvSpPr>
        <p:spPr>
          <a:xfrm>
            <a:off x="311700" y="988125"/>
            <a:ext cx="7870800" cy="35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 Step 3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the function by drawing text and rectangles for the menu options</a:t>
            </a:r>
            <a:endParaRPr/>
          </a:p>
        </p:txBody>
      </p:sp>
      <p:pic>
        <p:nvPicPr>
          <p:cNvPr id="194" name="Google Shape;19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675" y="2580827"/>
            <a:ext cx="7870800" cy="2458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#1 - CodeTrek</a:t>
            </a:r>
            <a:endParaRPr/>
          </a:p>
        </p:txBody>
      </p:sp>
      <p:sp>
        <p:nvSpPr>
          <p:cNvPr id="200" name="Google Shape;200;p37"/>
          <p:cNvSpPr txBox="1">
            <a:spLocks noGrp="1"/>
          </p:cNvSpPr>
          <p:nvPr>
            <p:ph type="body" idx="1"/>
          </p:nvPr>
        </p:nvSpPr>
        <p:spPr>
          <a:xfrm>
            <a:off x="311700" y="988125"/>
            <a:ext cx="7870800" cy="35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 Step 4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AFTER the function, draw the dark blue filled rectangle that will show the selected menu option.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Then call the function.</a:t>
            </a:r>
            <a:endParaRPr/>
          </a:p>
        </p:txBody>
      </p:sp>
      <p:pic>
        <p:nvPicPr>
          <p:cNvPr id="201" name="Google Shape;2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730" y="3136030"/>
            <a:ext cx="8060175" cy="130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7"/>
          <p:cNvSpPr txBox="1"/>
          <p:nvPr/>
        </p:nvSpPr>
        <p:spPr>
          <a:xfrm>
            <a:off x="7372800" y="2805975"/>
            <a:ext cx="14595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Hint: x=0</a:t>
            </a:r>
            <a:endParaRPr sz="1800" i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Getting Interactive</a:t>
            </a:r>
            <a:endParaRPr/>
          </a:p>
        </p:txBody>
      </p:sp>
      <p:sp>
        <p:nvSpPr>
          <p:cNvPr id="208" name="Google Shape;208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22700" cy="37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UI layout looks great! Now it’s time to scroll the buttons so the user can select different options.  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Right now the selection is stuck on MUSIC</a:t>
            </a:r>
            <a:endParaRPr/>
          </a:p>
        </p:txBody>
      </p:sp>
      <p:pic>
        <p:nvPicPr>
          <p:cNvPr id="209" name="Google Shape;20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0325" y="1385600"/>
            <a:ext cx="2712350" cy="28092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8"/>
          <p:cNvSpPr txBox="1"/>
          <p:nvPr/>
        </p:nvSpPr>
        <p:spPr>
          <a:xfrm>
            <a:off x="6198075" y="1505700"/>
            <a:ext cx="2196300" cy="2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RACE CONTROLLER</a:t>
            </a:r>
            <a:endParaRPr sz="16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Menu List</a:t>
            </a:r>
            <a:endParaRPr/>
          </a:p>
        </p:txBody>
      </p:sp>
      <p:sp>
        <p:nvSpPr>
          <p:cNvPr id="216" name="Google Shape;216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22700" cy="37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 in the Personal Billboard mission you: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used a list to hold different items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scrolled through the list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used an index variable “choice”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You can do the same thing here!</a:t>
            </a:r>
            <a:endParaRPr/>
          </a:p>
        </p:txBody>
      </p:sp>
      <p:pic>
        <p:nvPicPr>
          <p:cNvPr id="217" name="Google Shape;21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7225" y="1279675"/>
            <a:ext cx="3475075" cy="1568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Menu List</a:t>
            </a:r>
            <a:endParaRPr/>
          </a:p>
        </p:txBody>
      </p:sp>
      <p:sp>
        <p:nvSpPr>
          <p:cNvPr id="223" name="Google Shape;223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398600" cy="37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time your list will hold the y-coordinates where each rectangle needs to be drawn.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list is “menu_y”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variable “menu_index”  points to the selection.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x-coordinate is always 0</a:t>
            </a:r>
            <a:endParaRPr/>
          </a:p>
        </p:txBody>
      </p:sp>
      <p:pic>
        <p:nvPicPr>
          <p:cNvPr id="224" name="Google Shape;22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9975" y="1291450"/>
            <a:ext cx="4040000" cy="25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Menu List</a:t>
            </a:r>
            <a:endParaRPr/>
          </a:p>
        </p:txBody>
      </p:sp>
      <p:sp>
        <p:nvSpPr>
          <p:cNvPr id="230" name="Google Shape;230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398600" cy="37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will add code like this:</a:t>
            </a:r>
            <a:endParaRPr/>
          </a:p>
        </p:txBody>
      </p:sp>
      <p:pic>
        <p:nvPicPr>
          <p:cNvPr id="231" name="Google Shape;23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950" y="1785800"/>
            <a:ext cx="7851700" cy="215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2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#2</a:t>
            </a:r>
            <a:endParaRPr/>
          </a:p>
        </p:txBody>
      </p:sp>
      <p:sp>
        <p:nvSpPr>
          <p:cNvPr id="237" name="Google Shape;237;p42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7137000" cy="2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your Mission Log and complete the questions for Objective #2</a:t>
            </a:r>
            <a:endParaRPr/>
          </a:p>
        </p:txBody>
      </p:sp>
      <p:pic>
        <p:nvPicPr>
          <p:cNvPr id="238" name="Google Shape;23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475" y="2405000"/>
            <a:ext cx="6241164" cy="198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3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#2 - CodeTrek</a:t>
            </a:r>
            <a:endParaRPr/>
          </a:p>
        </p:txBody>
      </p:sp>
      <p:sp>
        <p:nvSpPr>
          <p:cNvPr id="244" name="Google Shape;244;p43"/>
          <p:cNvSpPr txBox="1">
            <a:spLocks noGrp="1"/>
          </p:cNvSpPr>
          <p:nvPr>
            <p:ph type="body" idx="1"/>
          </p:nvPr>
        </p:nvSpPr>
        <p:spPr>
          <a:xfrm>
            <a:off x="311700" y="768625"/>
            <a:ext cx="6145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After the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screen_layout()</a:t>
            </a:r>
            <a:r>
              <a:rPr lang="en"/>
              <a:t> function: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the global variable </a:t>
            </a:r>
            <a:r>
              <a:rPr lang="en">
                <a:solidFill>
                  <a:schemeClr val="lt1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menu_index</a:t>
            </a:r>
            <a:endParaRPr>
              <a:solidFill>
                <a:schemeClr val="lt1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the </a:t>
            </a:r>
            <a:r>
              <a:rPr lang="en">
                <a:solidFill>
                  <a:schemeClr val="lt1"/>
                </a:solidFill>
                <a:highlight>
                  <a:schemeClr val="dk2"/>
                </a:highlight>
                <a:latin typeface="Consolas"/>
                <a:ea typeface="Consolas"/>
                <a:cs typeface="Consolas"/>
                <a:sym typeface="Consolas"/>
              </a:rPr>
              <a:t>menu_y</a:t>
            </a:r>
            <a:r>
              <a:rPr lang="en"/>
              <a:t> list</a:t>
            </a:r>
            <a:endParaRPr/>
          </a:p>
        </p:txBody>
      </p:sp>
      <p:pic>
        <p:nvPicPr>
          <p:cNvPr id="245" name="Google Shape;24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107" y="2995332"/>
            <a:ext cx="4543900" cy="13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Pre-Mission Preparation</a:t>
            </a:r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040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In this mission you will use CodeX as a controller to start and end a race. With batteries CodeX can go anywhere!</a:t>
            </a:r>
            <a:endParaRPr>
              <a:solidFill>
                <a:schemeClr val="dk2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What is something you might want the CodeX to do or control?</a:t>
            </a:r>
            <a:endParaRPr sz="2000"/>
          </a:p>
        </p:txBody>
      </p:sp>
      <p:pic>
        <p:nvPicPr>
          <p:cNvPr id="121" name="Google Shape;12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4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#2 - CodeTrek</a:t>
            </a:r>
            <a:endParaRPr/>
          </a:p>
        </p:txBody>
      </p:sp>
      <p:sp>
        <p:nvSpPr>
          <p:cNvPr id="251" name="Google Shape;251;p44"/>
          <p:cNvSpPr txBox="1">
            <a:spLocks noGrp="1"/>
          </p:cNvSpPr>
          <p:nvPr>
            <p:ph type="body" idx="1"/>
          </p:nvPr>
        </p:nvSpPr>
        <p:spPr>
          <a:xfrm>
            <a:off x="311700" y="768625"/>
            <a:ext cx="87066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Just below the function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screen_layout()</a:t>
            </a:r>
            <a:r>
              <a:rPr lang="en"/>
              <a:t> </a:t>
            </a:r>
            <a:endParaRPr/>
          </a:p>
          <a:p>
            <a:pPr marL="457200" lvl="0" indent="-368300" algn="l" rtl="0">
              <a:spcBef>
                <a:spcPts val="8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Define a function </a:t>
            </a:r>
            <a:r>
              <a:rPr lang="en" sz="2200" b="1">
                <a:latin typeface="Montserrat"/>
                <a:ea typeface="Montserrat"/>
                <a:cs typeface="Montserrat"/>
                <a:sym typeface="Montserrat"/>
              </a:rPr>
              <a:t>menu_buttons()</a:t>
            </a:r>
            <a:endParaRPr sz="22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800"/>
              </a:spcBef>
              <a:spcAft>
                <a:spcPts val="800"/>
              </a:spcAft>
              <a:buSzPts val="2200"/>
              <a:buChar char="●"/>
            </a:pPr>
            <a:r>
              <a:rPr lang="en" sz="2200"/>
              <a:t>It will check if </a:t>
            </a:r>
            <a:r>
              <a:rPr lang="en" sz="2200" b="1">
                <a:latin typeface="Consolas"/>
                <a:ea typeface="Consolas"/>
                <a:cs typeface="Consolas"/>
                <a:sym typeface="Consolas"/>
              </a:rPr>
              <a:t>BTN_U</a:t>
            </a:r>
            <a:r>
              <a:rPr lang="en" sz="2200"/>
              <a:t> or </a:t>
            </a:r>
            <a:r>
              <a:rPr lang="en" sz="2200" b="1">
                <a:latin typeface="Consolas"/>
                <a:ea typeface="Consolas"/>
                <a:cs typeface="Consolas"/>
                <a:sym typeface="Consolas"/>
              </a:rPr>
              <a:t>BTN_D</a:t>
            </a:r>
            <a:r>
              <a:rPr lang="en" sz="2200"/>
              <a:t> was pressed and update </a:t>
            </a:r>
            <a:r>
              <a:rPr lang="en" sz="2200">
                <a:solidFill>
                  <a:schemeClr val="lt1"/>
                </a:solidFill>
                <a:highlight>
                  <a:schemeClr val="dk2"/>
                </a:highlight>
                <a:latin typeface="Consolas"/>
                <a:ea typeface="Consolas"/>
                <a:cs typeface="Consolas"/>
                <a:sym typeface="Consolas"/>
              </a:rPr>
              <a:t>menu_index</a:t>
            </a:r>
            <a:endParaRPr sz="2200">
              <a:solidFill>
                <a:schemeClr val="lt1"/>
              </a:solidFill>
              <a:highlight>
                <a:schemeClr val="dk2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52" name="Google Shape;25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825" y="2936825"/>
            <a:ext cx="6367775" cy="161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4"/>
          <p:cNvSpPr txBox="1"/>
          <p:nvPr/>
        </p:nvSpPr>
        <p:spPr>
          <a:xfrm>
            <a:off x="6981975" y="3088438"/>
            <a:ext cx="1977600" cy="14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“max()” and “min()” keep the index at 0, 1, 2 or 3 without using an if statement.</a:t>
            </a: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5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#2 - CodeTrek</a:t>
            </a:r>
            <a:endParaRPr/>
          </a:p>
        </p:txBody>
      </p:sp>
      <p:sp>
        <p:nvSpPr>
          <p:cNvPr id="259" name="Google Shape;259;p45"/>
          <p:cNvSpPr txBox="1">
            <a:spLocks noGrp="1"/>
          </p:cNvSpPr>
          <p:nvPr>
            <p:ph type="body" idx="1"/>
          </p:nvPr>
        </p:nvSpPr>
        <p:spPr>
          <a:xfrm>
            <a:off x="311700" y="768625"/>
            <a:ext cx="87066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Move the rest of the code into a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while True:</a:t>
            </a:r>
            <a:r>
              <a:rPr lang="en"/>
              <a:t> loop</a:t>
            </a:r>
            <a:endParaRPr/>
          </a:p>
          <a:p>
            <a:pPr marL="457200" lvl="0" indent="-368300" algn="l" rtl="0">
              <a:spcBef>
                <a:spcPts val="8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Use a variable </a:t>
            </a:r>
            <a:r>
              <a:rPr lang="en" sz="2200" b="1">
                <a:latin typeface="Montserrat"/>
                <a:ea typeface="Montserrat"/>
                <a:cs typeface="Montserrat"/>
                <a:sym typeface="Montserrat"/>
              </a:rPr>
              <a:t>prev_sel</a:t>
            </a:r>
            <a:r>
              <a:rPr lang="en" sz="2200"/>
              <a:t> to keep track of the previous selection</a:t>
            </a:r>
            <a:endParaRPr sz="2200"/>
          </a:p>
          <a:p>
            <a:pPr marL="457200" lvl="0" indent="-368300" algn="l" rtl="0">
              <a:spcBef>
                <a:spcPts val="8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Call </a:t>
            </a:r>
            <a:r>
              <a:rPr lang="en" sz="2200" b="1">
                <a:latin typeface="Montserrat"/>
                <a:ea typeface="Montserrat"/>
                <a:cs typeface="Montserrat"/>
                <a:sym typeface="Montserrat"/>
              </a:rPr>
              <a:t>menu_buttons()</a:t>
            </a:r>
            <a:endParaRPr sz="22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8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If the new </a:t>
            </a:r>
            <a:r>
              <a:rPr lang="en" sz="2200">
                <a:solidFill>
                  <a:schemeClr val="lt1"/>
                </a:solidFill>
                <a:highlight>
                  <a:schemeClr val="dk2"/>
                </a:highlight>
                <a:latin typeface="Consolas"/>
                <a:ea typeface="Consolas"/>
                <a:cs typeface="Consolas"/>
                <a:sym typeface="Consolas"/>
              </a:rPr>
              <a:t>menu_index</a:t>
            </a:r>
            <a:r>
              <a:rPr lang="en" sz="2200"/>
              <a:t> is different from the previous index:</a:t>
            </a:r>
            <a:endParaRPr sz="2200"/>
          </a:p>
          <a:p>
            <a:pPr marL="914400" lvl="1" indent="-368300" algn="l" rtl="0">
              <a:spcBef>
                <a:spcPts val="80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Update the DARK_BLUE rectangle</a:t>
            </a:r>
            <a:endParaRPr sz="2200"/>
          </a:p>
          <a:p>
            <a:pPr marL="914400" lvl="1" indent="-368300" algn="l" rtl="0">
              <a:spcBef>
                <a:spcPts val="800"/>
              </a:spcBef>
              <a:spcAft>
                <a:spcPts val="800"/>
              </a:spcAft>
              <a:buSzPts val="2200"/>
              <a:buChar char="○"/>
            </a:pPr>
            <a:r>
              <a:rPr lang="en" sz="2200"/>
              <a:t>Call </a:t>
            </a:r>
            <a:r>
              <a:rPr lang="en" sz="2200" b="1">
                <a:latin typeface="Montserrat"/>
                <a:ea typeface="Montserrat"/>
                <a:cs typeface="Montserrat"/>
                <a:sym typeface="Montserrat"/>
              </a:rPr>
              <a:t>screen_layout()</a:t>
            </a:r>
            <a:endParaRPr sz="22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#2 - CodeTrek</a:t>
            </a:r>
            <a:endParaRPr/>
          </a:p>
        </p:txBody>
      </p:sp>
      <p:sp>
        <p:nvSpPr>
          <p:cNvPr id="265" name="Google Shape;265;p46"/>
          <p:cNvSpPr txBox="1">
            <a:spLocks noGrp="1"/>
          </p:cNvSpPr>
          <p:nvPr>
            <p:ph type="body" idx="1"/>
          </p:nvPr>
        </p:nvSpPr>
        <p:spPr>
          <a:xfrm>
            <a:off x="311700" y="768625"/>
            <a:ext cx="25743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2400"/>
              <a:t>When you run the code, and press a button, you WILL get an ERROR!</a:t>
            </a:r>
            <a:endParaRPr sz="2200"/>
          </a:p>
        </p:txBody>
      </p:sp>
      <p:pic>
        <p:nvPicPr>
          <p:cNvPr id="266" name="Google Shape;26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950" y="4535625"/>
            <a:ext cx="5324475" cy="49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7" name="Google Shape;267;p46"/>
          <p:cNvCxnSpPr/>
          <p:nvPr/>
        </p:nvCxnSpPr>
        <p:spPr>
          <a:xfrm>
            <a:off x="1626625" y="3100225"/>
            <a:ext cx="82500" cy="1389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68" name="Google Shape;26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9075" y="1098150"/>
            <a:ext cx="6221825" cy="288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7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Bug Bashing</a:t>
            </a:r>
            <a:endParaRPr/>
          </a:p>
        </p:txBody>
      </p:sp>
      <p:sp>
        <p:nvSpPr>
          <p:cNvPr id="274" name="Google Shape;274;p47"/>
          <p:cNvSpPr txBox="1">
            <a:spLocks noGrp="1"/>
          </p:cNvSpPr>
          <p:nvPr>
            <p:ph type="body" idx="1"/>
          </p:nvPr>
        </p:nvSpPr>
        <p:spPr>
          <a:xfrm>
            <a:off x="779175" y="780700"/>
            <a:ext cx="7626900" cy="42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what’s up with this error message?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Local Variables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When you assign (update) a variable inside a function, Python assumes it is local.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 local variable is “private” to the function.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It is a separate variable, even if it has the same name as another variable outside the function.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It only exists while the function is running.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It can’t hold its value between function calls.</a:t>
            </a:r>
            <a:endParaRPr/>
          </a:p>
        </p:txBody>
      </p:sp>
      <p:pic>
        <p:nvPicPr>
          <p:cNvPr id="275" name="Google Shape;27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1500" y="1323450"/>
            <a:ext cx="5182050" cy="48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8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Bug Bashing</a:t>
            </a:r>
            <a:endParaRPr/>
          </a:p>
        </p:txBody>
      </p:sp>
      <p:sp>
        <p:nvSpPr>
          <p:cNvPr id="281" name="Google Shape;281;p48"/>
          <p:cNvSpPr txBox="1">
            <a:spLocks noGrp="1"/>
          </p:cNvSpPr>
          <p:nvPr>
            <p:ph type="body" idx="1"/>
          </p:nvPr>
        </p:nvSpPr>
        <p:spPr>
          <a:xfrm>
            <a:off x="779175" y="780700"/>
            <a:ext cx="7626900" cy="42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Global Variables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Exist for the entire life of the program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Defined outside any function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Can be used inside any function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If the variable changes (gets updated), you must use a </a:t>
            </a:r>
            <a:r>
              <a:rPr lang="en">
                <a:solidFill>
                  <a:schemeClr val="lt1"/>
                </a:solidFill>
                <a:highlight>
                  <a:schemeClr val="dk2"/>
                </a:highlight>
                <a:latin typeface="Consolas"/>
                <a:ea typeface="Consolas"/>
                <a:cs typeface="Consolas"/>
                <a:sym typeface="Consolas"/>
              </a:rPr>
              <a:t>global</a:t>
            </a:r>
            <a:r>
              <a:rPr lang="en"/>
              <a:t> statement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9"/>
          <p:cNvSpPr txBox="1">
            <a:spLocks noGrp="1"/>
          </p:cNvSpPr>
          <p:nvPr>
            <p:ph type="title"/>
          </p:nvPr>
        </p:nvSpPr>
        <p:spPr>
          <a:xfrm>
            <a:off x="779175" y="216425"/>
            <a:ext cx="80532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Bug Bashing</a:t>
            </a:r>
            <a:endParaRPr/>
          </a:p>
        </p:txBody>
      </p:sp>
      <p:sp>
        <p:nvSpPr>
          <p:cNvPr id="287" name="Google Shape;287;p49"/>
          <p:cNvSpPr txBox="1">
            <a:spLocks noGrp="1"/>
          </p:cNvSpPr>
          <p:nvPr>
            <p:ph type="body" idx="1"/>
          </p:nvPr>
        </p:nvSpPr>
        <p:spPr>
          <a:xfrm>
            <a:off x="779175" y="780700"/>
            <a:ext cx="7626900" cy="42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what happened?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</a:t>
            </a: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menu_buttons()</a:t>
            </a:r>
            <a:r>
              <a:rPr lang="en"/>
              <a:t> function changed the value of </a:t>
            </a:r>
            <a:r>
              <a:rPr lang="en">
                <a:solidFill>
                  <a:schemeClr val="lt1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menu_index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But Python thinks </a:t>
            </a:r>
            <a:r>
              <a:rPr lang="en">
                <a:solidFill>
                  <a:schemeClr val="lt1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menu_index</a:t>
            </a:r>
            <a:r>
              <a:rPr lang="en"/>
              <a:t> is a local variable!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And a local variable doesn’t exist until it is first assigned a value in the function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But the </a:t>
            </a:r>
            <a:r>
              <a:rPr lang="en">
                <a:solidFill>
                  <a:schemeClr val="lt1"/>
                </a:solidFill>
                <a:highlight>
                  <a:srgbClr val="38761D"/>
                </a:highlight>
                <a:latin typeface="Consolas"/>
                <a:ea typeface="Consolas"/>
                <a:cs typeface="Consolas"/>
                <a:sym typeface="Consolas"/>
              </a:rPr>
              <a:t>max()</a:t>
            </a:r>
            <a:r>
              <a:rPr lang="en"/>
              <a:t> and </a:t>
            </a:r>
            <a:r>
              <a:rPr lang="en">
                <a:solidFill>
                  <a:schemeClr val="lt1"/>
                </a:solidFill>
                <a:highlight>
                  <a:srgbClr val="38761D"/>
                </a:highlight>
                <a:latin typeface="Consolas"/>
                <a:ea typeface="Consolas"/>
                <a:cs typeface="Consolas"/>
                <a:sym typeface="Consolas"/>
              </a:rPr>
              <a:t>min()</a:t>
            </a:r>
            <a:r>
              <a:rPr lang="en"/>
              <a:t> functions tried to read the value of </a:t>
            </a:r>
            <a:r>
              <a:rPr lang="en">
                <a:solidFill>
                  <a:schemeClr val="lt1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menu_index</a:t>
            </a: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/>
              <a:t>before one was given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Instead, make </a:t>
            </a:r>
            <a:r>
              <a:rPr lang="en">
                <a:solidFill>
                  <a:schemeClr val="lt1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menu_index</a:t>
            </a:r>
            <a:r>
              <a:rPr lang="en"/>
              <a:t> global by using the global statement.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0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#3</a:t>
            </a:r>
            <a:endParaRPr/>
          </a:p>
        </p:txBody>
      </p:sp>
      <p:sp>
        <p:nvSpPr>
          <p:cNvPr id="293" name="Google Shape;293;p50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7137000" cy="2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your Mission Log and complete the questions for Objective #3</a:t>
            </a:r>
            <a:endParaRPr/>
          </a:p>
        </p:txBody>
      </p:sp>
      <p:pic>
        <p:nvPicPr>
          <p:cNvPr id="294" name="Google Shape;29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524" y="2381475"/>
            <a:ext cx="6957376" cy="130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750" y="3688725"/>
            <a:ext cx="6847149" cy="856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#3</a:t>
            </a:r>
            <a:endParaRPr/>
          </a:p>
        </p:txBody>
      </p:sp>
      <p:sp>
        <p:nvSpPr>
          <p:cNvPr id="301" name="Google Shape;301;p51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7882500" cy="20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the </a:t>
            </a:r>
            <a:r>
              <a:rPr lang="en">
                <a:solidFill>
                  <a:schemeClr val="lt1"/>
                </a:solidFill>
                <a:highlight>
                  <a:srgbClr val="0000FF"/>
                </a:highlight>
                <a:latin typeface="Consolas"/>
                <a:ea typeface="Consolas"/>
                <a:cs typeface="Consolas"/>
                <a:sym typeface="Consolas"/>
              </a:rPr>
              <a:t>global</a:t>
            </a:r>
            <a:r>
              <a:rPr lang="en"/>
              <a:t> statement to the function to keep </a:t>
            </a:r>
            <a:r>
              <a:rPr lang="en">
                <a:solidFill>
                  <a:schemeClr val="lt1"/>
                </a:solidFill>
                <a:highlight>
                  <a:schemeClr val="dk2"/>
                </a:highlight>
                <a:latin typeface="Consolas"/>
                <a:ea typeface="Consolas"/>
                <a:cs typeface="Consolas"/>
                <a:sym typeface="Consolas"/>
              </a:rPr>
              <a:t>menu_index</a:t>
            </a:r>
            <a:r>
              <a:rPr lang="en"/>
              <a:t> global and not local.</a:t>
            </a:r>
            <a:endParaRPr/>
          </a:p>
        </p:txBody>
      </p:sp>
      <p:pic>
        <p:nvPicPr>
          <p:cNvPr id="302" name="Google Shape;30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5300" y="2821575"/>
            <a:ext cx="5144450" cy="180877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51"/>
          <p:cNvSpPr/>
          <p:nvPr/>
        </p:nvSpPr>
        <p:spPr>
          <a:xfrm>
            <a:off x="1862025" y="3100225"/>
            <a:ext cx="2412900" cy="329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4" name="Google Shape;304;p51"/>
          <p:cNvSpPr txBox="1"/>
          <p:nvPr/>
        </p:nvSpPr>
        <p:spPr>
          <a:xfrm>
            <a:off x="6805425" y="2821575"/>
            <a:ext cx="1777200" cy="16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menu will still not work as expected. We will fix that!</a:t>
            </a:r>
            <a:endParaRPr sz="1800" i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Globals and Locals</a:t>
            </a:r>
            <a:endParaRPr/>
          </a:p>
        </p:txBody>
      </p:sp>
      <p:sp>
        <p:nvSpPr>
          <p:cNvPr id="310" name="Google Shape;310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772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this mission you have learned about the local and global variables.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2 quiz questions about the concept.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11" name="Google Shape;31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52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3" name="Google Shape;313;p52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4" name="Google Shape;314;p52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3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Covering Your Tracks</a:t>
            </a:r>
            <a:endParaRPr/>
          </a:p>
        </p:txBody>
      </p:sp>
      <p:sp>
        <p:nvSpPr>
          <p:cNvPr id="320" name="Google Shape;320;p53"/>
          <p:cNvSpPr txBox="1">
            <a:spLocks noGrp="1"/>
          </p:cNvSpPr>
          <p:nvPr>
            <p:ph type="body" idx="1"/>
          </p:nvPr>
        </p:nvSpPr>
        <p:spPr>
          <a:xfrm>
            <a:off x="311700" y="721475"/>
            <a:ext cx="5457900" cy="40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Oh dear! Your program has yet another problem. Your menu selection is leaving big footprints behind!</a:t>
            </a:r>
            <a:endParaRPr/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are keeping track of your previous selection (</a:t>
            </a:r>
            <a:r>
              <a:rPr lang="en" b="1">
                <a:latin typeface="Consolas"/>
                <a:ea typeface="Consolas"/>
                <a:cs typeface="Consolas"/>
                <a:sym typeface="Consolas"/>
              </a:rPr>
              <a:t>prev_sel</a:t>
            </a:r>
            <a:r>
              <a:rPr lang="en"/>
              <a:t>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it to “erase” the rectangle and then redraw it around the new selection (</a:t>
            </a:r>
            <a:r>
              <a:rPr lang="en" b="1">
                <a:latin typeface="Consolas"/>
                <a:ea typeface="Consolas"/>
                <a:cs typeface="Consolas"/>
                <a:sym typeface="Consolas"/>
              </a:rPr>
              <a:t>menu_index</a:t>
            </a:r>
            <a:r>
              <a:rPr lang="en"/>
              <a:t>)</a:t>
            </a:r>
            <a:endParaRPr/>
          </a:p>
          <a:p>
            <a:pPr marL="91440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 sz="2000" b="1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21" name="Google Shape;32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9600" y="839825"/>
            <a:ext cx="3062700" cy="3174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13: Sounds Fun</a:t>
            </a:r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1"/>
          </p:nvPr>
        </p:nvSpPr>
        <p:spPr>
          <a:xfrm>
            <a:off x="311700" y="998475"/>
            <a:ext cx="8035500" cy="39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Picking up good vibrations? 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Previously you played mp3 files on CodeX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using the basic audio functions. But there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is much more you can do with sound on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this amazing device!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In this mission you will dive deep into the soundlib module.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 sz="2000" b="1">
              <a:solidFill>
                <a:srgbClr val="1E1E1E"/>
              </a:solidFill>
            </a:endParaRPr>
          </a:p>
        </p:txBody>
      </p:sp>
      <p:pic>
        <p:nvPicPr>
          <p:cNvPr id="128" name="Google Shape;12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8888" y="1068413"/>
            <a:ext cx="2619375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4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#4 - CodeTrek</a:t>
            </a:r>
            <a:endParaRPr/>
          </a:p>
        </p:txBody>
      </p:sp>
      <p:sp>
        <p:nvSpPr>
          <p:cNvPr id="327" name="Google Shape;327;p54"/>
          <p:cNvSpPr txBox="1">
            <a:spLocks noGrp="1"/>
          </p:cNvSpPr>
          <p:nvPr>
            <p:ph type="body" idx="1"/>
          </p:nvPr>
        </p:nvSpPr>
        <p:spPr>
          <a:xfrm>
            <a:off x="343625" y="702325"/>
            <a:ext cx="8262600" cy="3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Draw a BLACK rectangle at </a:t>
            </a:r>
            <a:r>
              <a:rPr lang="en" b="1">
                <a:solidFill>
                  <a:schemeClr val="lt1"/>
                </a:solidFill>
                <a:highlight>
                  <a:schemeClr val="dk2"/>
                </a:highlight>
                <a:latin typeface="Consolas"/>
                <a:ea typeface="Consolas"/>
                <a:cs typeface="Consolas"/>
                <a:sym typeface="Consolas"/>
              </a:rPr>
              <a:t>prev_sel</a:t>
            </a:r>
            <a:r>
              <a:rPr lang="en"/>
              <a:t> to “erase” the previous menu selection</a:t>
            </a:r>
            <a:endParaRPr b="1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8" name="Google Shape;328;p54"/>
          <p:cNvSpPr txBox="1"/>
          <p:nvPr/>
        </p:nvSpPr>
        <p:spPr>
          <a:xfrm>
            <a:off x="3072800" y="4767000"/>
            <a:ext cx="1359600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&lt;continued&gt;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29" name="Google Shape;32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850" y="2314175"/>
            <a:ext cx="8393850" cy="170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54"/>
          <p:cNvSpPr/>
          <p:nvPr/>
        </p:nvSpPr>
        <p:spPr>
          <a:xfrm>
            <a:off x="1909100" y="2558800"/>
            <a:ext cx="6367500" cy="623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#5: Add Some Action!</a:t>
            </a:r>
            <a:endParaRPr/>
          </a:p>
        </p:txBody>
      </p:sp>
      <p:sp>
        <p:nvSpPr>
          <p:cNvPr id="336" name="Google Shape;336;p55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5069700" cy="31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that your menu-scrolling is on point, it’s time to add a way for the user to trigger the selected action.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For now just display a message when </a:t>
            </a:r>
            <a:r>
              <a:rPr lang="en" b="1">
                <a:latin typeface="Consolas"/>
                <a:ea typeface="Consolas"/>
                <a:cs typeface="Consolas"/>
                <a:sym typeface="Consolas"/>
              </a:rPr>
              <a:t>BTN_A</a:t>
            </a:r>
            <a:r>
              <a:rPr lang="en"/>
              <a:t> is pressed.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37" name="Google Shape;33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7575" y="1220825"/>
            <a:ext cx="3624725" cy="243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#5: Add Some Action!</a:t>
            </a:r>
            <a:endParaRPr/>
          </a:p>
        </p:txBody>
      </p:sp>
      <p:sp>
        <p:nvSpPr>
          <p:cNvPr id="343" name="Google Shape;343;p56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4339800" cy="31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look closely at the napkin sketch there was a “status area” just above the menu.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Put some text there for each menu action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Soon you will add the sounds!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44" name="Google Shape;344;p56"/>
          <p:cNvPicPr preferRelativeResize="0"/>
          <p:nvPr/>
        </p:nvPicPr>
        <p:blipFill rotWithShape="1">
          <a:blip r:embed="rId3">
            <a:alphaModFix/>
          </a:blip>
          <a:srcRect t="18646" r="9730"/>
          <a:stretch/>
        </p:blipFill>
        <p:spPr>
          <a:xfrm>
            <a:off x="5009025" y="1068425"/>
            <a:ext cx="3426545" cy="4075075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56"/>
          <p:cNvSpPr/>
          <p:nvPr/>
        </p:nvSpPr>
        <p:spPr>
          <a:xfrm>
            <a:off x="5216475" y="1546575"/>
            <a:ext cx="2860200" cy="835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7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#5</a:t>
            </a:r>
            <a:endParaRPr/>
          </a:p>
        </p:txBody>
      </p:sp>
      <p:sp>
        <p:nvSpPr>
          <p:cNvPr id="351" name="Google Shape;351;p57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7137000" cy="2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your Mission Log and complete the question for Objective #5</a:t>
            </a:r>
            <a:endParaRPr/>
          </a:p>
        </p:txBody>
      </p:sp>
      <p:pic>
        <p:nvPicPr>
          <p:cNvPr id="352" name="Google Shape;35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450" y="2475625"/>
            <a:ext cx="6876675" cy="169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#5 - CodeTrek</a:t>
            </a:r>
            <a:endParaRPr/>
          </a:p>
        </p:txBody>
      </p:sp>
      <p:sp>
        <p:nvSpPr>
          <p:cNvPr id="358" name="Google Shape;358;p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29700" cy="16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Define a function that shows a message for the selection.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a parameter for the message.</a:t>
            </a:r>
            <a:endParaRPr/>
          </a:p>
        </p:txBody>
      </p:sp>
      <p:pic>
        <p:nvPicPr>
          <p:cNvPr id="359" name="Google Shape;359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338" y="2878125"/>
            <a:ext cx="8197325" cy="10572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0" name="Google Shape;360;p58"/>
          <p:cNvCxnSpPr/>
          <p:nvPr/>
        </p:nvCxnSpPr>
        <p:spPr>
          <a:xfrm>
            <a:off x="2474050" y="2605875"/>
            <a:ext cx="1082700" cy="3531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#5 - CodeTrek</a:t>
            </a:r>
            <a:endParaRPr/>
          </a:p>
        </p:txBody>
      </p:sp>
      <p:sp>
        <p:nvSpPr>
          <p:cNvPr id="366" name="Google Shape;366;p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9300" cy="32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Define another function that calls </a:t>
            </a: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show_status()</a:t>
            </a:r>
            <a:r>
              <a:rPr lang="en"/>
              <a:t> and passes in the message to display.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variable </a:t>
            </a:r>
            <a:r>
              <a:rPr lang="en">
                <a:solidFill>
                  <a:schemeClr val="lt1"/>
                </a:solidFill>
                <a:highlight>
                  <a:schemeClr val="dk2"/>
                </a:highlight>
                <a:latin typeface="Consolas"/>
                <a:ea typeface="Consolas"/>
                <a:cs typeface="Consolas"/>
                <a:sym typeface="Consolas"/>
              </a:rPr>
              <a:t>menu_index</a:t>
            </a:r>
            <a:r>
              <a:rPr lang="en"/>
              <a:t> points to the items in the menu</a:t>
            </a:r>
            <a:endParaRPr/>
          </a:p>
        </p:txBody>
      </p:sp>
      <p:pic>
        <p:nvPicPr>
          <p:cNvPr id="367" name="Google Shape;367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7025" y="1762250"/>
            <a:ext cx="4105275" cy="23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#5 - CodeTrek</a:t>
            </a:r>
            <a:endParaRPr/>
          </a:p>
        </p:txBody>
      </p:sp>
      <p:sp>
        <p:nvSpPr>
          <p:cNvPr id="373" name="Google Shape;373;p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480600" cy="35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Call </a:t>
            </a: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action_buttons()</a:t>
            </a:r>
            <a:r>
              <a:rPr lang="en"/>
              <a:t> in the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while True:</a:t>
            </a:r>
            <a:r>
              <a:rPr lang="en"/>
              <a:t> loop (but not the if statement)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Be careful with your indenting!</a:t>
            </a:r>
            <a:endParaRPr/>
          </a:p>
        </p:txBody>
      </p:sp>
      <p:pic>
        <p:nvPicPr>
          <p:cNvPr id="374" name="Google Shape;374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2300" y="1209050"/>
            <a:ext cx="5351700" cy="2579722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60"/>
          <p:cNvSpPr/>
          <p:nvPr/>
        </p:nvSpPr>
        <p:spPr>
          <a:xfrm>
            <a:off x="4027700" y="3453325"/>
            <a:ext cx="1542000" cy="270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4D0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#6: Make a Good First Impression</a:t>
            </a:r>
            <a:endParaRPr/>
          </a:p>
        </p:txBody>
      </p:sp>
      <p:sp>
        <p:nvSpPr>
          <p:cNvPr id="381" name="Google Shape;381;p61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5952300" cy="31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menu system is looking good, but it could be more user-friendly. 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user has to press </a:t>
            </a:r>
            <a:r>
              <a:rPr lang="en" b="1">
                <a:latin typeface="Consolas"/>
                <a:ea typeface="Consolas"/>
                <a:cs typeface="Consolas"/>
                <a:sym typeface="Consolas"/>
              </a:rPr>
              <a:t>BTN_U</a:t>
            </a:r>
            <a:r>
              <a:rPr lang="en"/>
              <a:t> or </a:t>
            </a:r>
            <a:r>
              <a:rPr lang="en" b="1">
                <a:latin typeface="Consolas"/>
                <a:ea typeface="Consolas"/>
                <a:cs typeface="Consolas"/>
                <a:sym typeface="Consolas"/>
              </a:rPr>
              <a:t>BTN_D</a:t>
            </a:r>
            <a:r>
              <a:rPr lang="en"/>
              <a:t> before anything is displayed.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There are no instructions about what buttons to press.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#6: Make a Good First Impression</a:t>
            </a:r>
            <a:endParaRPr/>
          </a:p>
        </p:txBody>
      </p:sp>
      <p:sp>
        <p:nvSpPr>
          <p:cNvPr id="387" name="Google Shape;387;p62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7894500" cy="31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should have a </a:t>
            </a:r>
            <a:r>
              <a:rPr lang="en" b="1" i="1"/>
              <a:t>program initialization</a:t>
            </a:r>
            <a:r>
              <a:rPr lang="en"/>
              <a:t> that sets the display and global variables when the code is first run.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a global Boolean variable to indicate initialization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nsolas"/>
              <a:buChar char="○"/>
            </a:pPr>
            <a:r>
              <a:rPr lang="en" sz="2000">
                <a:solidFill>
                  <a:schemeClr val="lt1"/>
                </a:solidFill>
                <a:highlight>
                  <a:schemeClr val="dk2"/>
                </a:highlight>
                <a:latin typeface="Consolas"/>
                <a:ea typeface="Consolas"/>
                <a:cs typeface="Consolas"/>
                <a:sym typeface="Consolas"/>
              </a:rPr>
              <a:t>init = </a:t>
            </a:r>
            <a:r>
              <a:rPr lang="en" sz="2000">
                <a:solidFill>
                  <a:srgbClr val="9FC5E8"/>
                </a:solidFill>
                <a:highlight>
                  <a:schemeClr val="dk2"/>
                </a:highlight>
                <a:latin typeface="Consolas"/>
                <a:ea typeface="Consolas"/>
                <a:cs typeface="Consolas"/>
                <a:sym typeface="Consolas"/>
              </a:rPr>
              <a:t>True</a:t>
            </a:r>
            <a:endParaRPr sz="2000">
              <a:solidFill>
                <a:srgbClr val="9FC5E8"/>
              </a:solidFill>
              <a:highlight>
                <a:schemeClr val="dk2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Call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screen_layout()</a:t>
            </a:r>
            <a:r>
              <a:rPr lang="en"/>
              <a:t> to draw the whole screen plus menu selection when the program runs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3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#6</a:t>
            </a:r>
            <a:endParaRPr/>
          </a:p>
        </p:txBody>
      </p:sp>
      <p:sp>
        <p:nvSpPr>
          <p:cNvPr id="393" name="Google Shape;393;p63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7137000" cy="2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your Mission Log and complete the question for Objective #6</a:t>
            </a:r>
            <a:endParaRPr/>
          </a:p>
        </p:txBody>
      </p:sp>
      <p:pic>
        <p:nvPicPr>
          <p:cNvPr id="394" name="Google Shape;394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800" y="2569775"/>
            <a:ext cx="7137000" cy="1282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>
            <a:spLocks noGrp="1"/>
          </p:cNvSpPr>
          <p:nvPr>
            <p:ph type="title"/>
          </p:nvPr>
        </p:nvSpPr>
        <p:spPr>
          <a:xfrm>
            <a:off x="506320" y="445025"/>
            <a:ext cx="832598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13: Sounds Fun</a:t>
            </a:r>
            <a:endParaRPr/>
          </a:p>
        </p:txBody>
      </p:sp>
      <p:sp>
        <p:nvSpPr>
          <p:cNvPr id="134" name="Google Shape;134;p28"/>
          <p:cNvSpPr txBox="1">
            <a:spLocks noGrp="1"/>
          </p:cNvSpPr>
          <p:nvPr>
            <p:ph type="body" idx="1"/>
          </p:nvPr>
        </p:nvSpPr>
        <p:spPr>
          <a:xfrm>
            <a:off x="506320" y="998475"/>
            <a:ext cx="8325979" cy="39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Get GUI! You will also make a “graphical</a:t>
            </a:r>
            <a:br>
              <a:rPr lang="en" dirty="0">
                <a:solidFill>
                  <a:schemeClr val="dk2"/>
                </a:solidFill>
              </a:rPr>
            </a:br>
            <a:r>
              <a:rPr lang="en" dirty="0">
                <a:solidFill>
                  <a:schemeClr val="dk2"/>
                </a:solidFill>
              </a:rPr>
              <a:t>user interface”, or GUI. It will give the user</a:t>
            </a:r>
            <a:br>
              <a:rPr lang="en" dirty="0">
                <a:solidFill>
                  <a:schemeClr val="dk2"/>
                </a:solidFill>
              </a:rPr>
            </a:br>
            <a:r>
              <a:rPr lang="en" dirty="0">
                <a:solidFill>
                  <a:schemeClr val="dk2"/>
                </a:solidFill>
              </a:rPr>
              <a:t>a way to interact with CodeX.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</a:rPr>
              <a:t>Project Goals:</a:t>
            </a:r>
            <a:endParaRPr b="1"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rgbClr val="1E1E1E"/>
              </a:buClr>
              <a:buSzPts val="2400"/>
              <a:buFont typeface="Calibri"/>
              <a:buChar char="●"/>
            </a:pPr>
            <a:r>
              <a:rPr lang="en" dirty="0">
                <a:solidFill>
                  <a:srgbClr val="1E1E1E"/>
                </a:solidFill>
              </a:rPr>
              <a:t>Play sounds and music in the background while code is running</a:t>
            </a:r>
            <a:endParaRPr dirty="0">
              <a:solidFill>
                <a:srgbClr val="1E1E1E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400"/>
              <a:buFont typeface="Roboto"/>
              <a:buChar char="●"/>
            </a:pPr>
            <a:r>
              <a:rPr lang="en" dirty="0">
                <a:solidFill>
                  <a:srgbClr val="1E1E1E"/>
                </a:solidFill>
              </a:rPr>
              <a:t>Make sound effects </a:t>
            </a:r>
            <a:endParaRPr dirty="0">
              <a:solidFill>
                <a:srgbClr val="1E1E1E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400"/>
              <a:buFont typeface="Roboto"/>
              <a:buChar char="●"/>
            </a:pPr>
            <a:r>
              <a:rPr lang="en" dirty="0">
                <a:solidFill>
                  <a:srgbClr val="1E1E1E"/>
                </a:solidFill>
              </a:rPr>
              <a:t>Control the pitch</a:t>
            </a:r>
            <a:endParaRPr dirty="0">
              <a:solidFill>
                <a:srgbClr val="1E1E1E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400"/>
              <a:buFont typeface="Roboto"/>
              <a:buChar char="●"/>
            </a:pPr>
            <a:r>
              <a:rPr lang="en" dirty="0">
                <a:solidFill>
                  <a:srgbClr val="1E1E1E"/>
                </a:solidFill>
              </a:rPr>
              <a:t>Loop the sounds</a:t>
            </a:r>
            <a:endParaRPr dirty="0">
              <a:solidFill>
                <a:srgbClr val="1E1E1E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400"/>
              <a:buFont typeface="Roboto"/>
              <a:buChar char="●"/>
            </a:pPr>
            <a:r>
              <a:rPr lang="en" dirty="0">
                <a:solidFill>
                  <a:srgbClr val="1E1E1E"/>
                </a:solidFill>
              </a:rPr>
              <a:t>Craft a GUI component</a:t>
            </a:r>
            <a:endParaRPr dirty="0">
              <a:solidFill>
                <a:srgbClr val="1E1E1E"/>
              </a:solidFill>
            </a:endParaRPr>
          </a:p>
        </p:txBody>
      </p:sp>
      <p:pic>
        <p:nvPicPr>
          <p:cNvPr id="135" name="Google Shape;13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8888" y="1068413"/>
            <a:ext cx="2619375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#6 - CodeTrek</a:t>
            </a:r>
            <a:endParaRPr/>
          </a:p>
        </p:txBody>
      </p:sp>
      <p:sp>
        <p:nvSpPr>
          <p:cNvPr id="400" name="Google Shape;400;p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29700" cy="26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Initialize the Boolean </a:t>
            </a:r>
            <a:r>
              <a:rPr lang="en">
                <a:solidFill>
                  <a:schemeClr val="lt1"/>
                </a:solidFill>
                <a:highlight>
                  <a:schemeClr val="dk2"/>
                </a:highlight>
                <a:latin typeface="Consolas"/>
                <a:ea typeface="Consolas"/>
                <a:cs typeface="Consolas"/>
                <a:sym typeface="Consolas"/>
              </a:rPr>
              <a:t>init</a:t>
            </a:r>
            <a:r>
              <a:rPr lang="en"/>
              <a:t> variable to </a:t>
            </a:r>
            <a:r>
              <a:rPr lang="en">
                <a:solidFill>
                  <a:srgbClr val="0000FF"/>
                </a:solidFill>
              </a:rPr>
              <a:t>True</a:t>
            </a:r>
            <a:endParaRPr>
              <a:solidFill>
                <a:srgbClr val="0000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Call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show_status(“Scroll=U/D Select=A”)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01" name="Google Shape;401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600" y="2738825"/>
            <a:ext cx="5439525" cy="171492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64"/>
          <p:cNvSpPr txBox="1"/>
          <p:nvPr/>
        </p:nvSpPr>
        <p:spPr>
          <a:xfrm>
            <a:off x="6475875" y="2935450"/>
            <a:ext cx="2212800" cy="15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1E1E1E"/>
                </a:solidFill>
                <a:latin typeface="Calibri"/>
                <a:ea typeface="Calibri"/>
                <a:cs typeface="Calibri"/>
                <a:sym typeface="Calibri"/>
              </a:rPr>
              <a:t>This is </a:t>
            </a:r>
            <a:r>
              <a:rPr lang="en" sz="1800" b="1">
                <a:solidFill>
                  <a:srgbClr val="1E1E1E"/>
                </a:solidFill>
                <a:latin typeface="Calibri"/>
                <a:ea typeface="Calibri"/>
                <a:cs typeface="Calibri"/>
                <a:sym typeface="Calibri"/>
              </a:rPr>
              <a:t>before</a:t>
            </a:r>
            <a:r>
              <a:rPr lang="en" sz="1800" i="1">
                <a:solidFill>
                  <a:srgbClr val="1E1E1E"/>
                </a:solidFill>
                <a:latin typeface="Calibri"/>
                <a:ea typeface="Calibri"/>
                <a:cs typeface="Calibri"/>
                <a:sym typeface="Calibri"/>
              </a:rPr>
              <a:t> the main loop, so it only runs once when the program first starts.</a:t>
            </a:r>
            <a:endParaRPr sz="1800" i="1">
              <a:solidFill>
                <a:srgbClr val="1E1E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#6 - CodeTrek</a:t>
            </a:r>
            <a:endParaRPr/>
          </a:p>
        </p:txBody>
      </p:sp>
      <p:sp>
        <p:nvSpPr>
          <p:cNvPr id="408" name="Google Shape;408;p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29700" cy="26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Modify the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if</a:t>
            </a:r>
            <a:r>
              <a:rPr lang="en"/>
              <a:t> statement to also check </a:t>
            </a:r>
            <a:r>
              <a:rPr lang="en">
                <a:solidFill>
                  <a:schemeClr val="lt1"/>
                </a:solidFill>
                <a:highlight>
                  <a:schemeClr val="dk2"/>
                </a:highlight>
                <a:latin typeface="Consolas"/>
                <a:ea typeface="Consolas"/>
                <a:cs typeface="Consolas"/>
                <a:sym typeface="Consolas"/>
              </a:rPr>
              <a:t>init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Update </a:t>
            </a:r>
            <a:r>
              <a:rPr lang="en">
                <a:solidFill>
                  <a:schemeClr val="lt1"/>
                </a:solidFill>
                <a:highlight>
                  <a:schemeClr val="dk2"/>
                </a:highlight>
                <a:latin typeface="Consolas"/>
                <a:ea typeface="Consolas"/>
                <a:cs typeface="Consolas"/>
                <a:sym typeface="Consolas"/>
              </a:rPr>
              <a:t>init</a:t>
            </a:r>
            <a:r>
              <a:rPr lang="en"/>
              <a:t> to </a:t>
            </a:r>
            <a:r>
              <a:rPr lang="en">
                <a:solidFill>
                  <a:srgbClr val="0000FF"/>
                </a:solidFill>
              </a:rPr>
              <a:t>False</a:t>
            </a:r>
            <a:r>
              <a:rPr lang="en"/>
              <a:t> inside the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if</a:t>
            </a:r>
            <a:r>
              <a:rPr lang="en"/>
              <a:t> statement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You only need it to be </a:t>
            </a:r>
            <a:r>
              <a:rPr lang="en">
                <a:solidFill>
                  <a:srgbClr val="0000FF"/>
                </a:solidFill>
              </a:rPr>
              <a:t>True</a:t>
            </a:r>
            <a:r>
              <a:rPr lang="en"/>
              <a:t> for the first, or initial, run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09" name="Google Shape;409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550" y="3068327"/>
            <a:ext cx="6528675" cy="1891575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65"/>
          <p:cNvSpPr/>
          <p:nvPr/>
        </p:nvSpPr>
        <p:spPr>
          <a:xfrm>
            <a:off x="3603975" y="3088450"/>
            <a:ext cx="894300" cy="282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1" name="Google Shape;411;p65"/>
          <p:cNvSpPr/>
          <p:nvPr/>
        </p:nvSpPr>
        <p:spPr>
          <a:xfrm>
            <a:off x="1214075" y="3311450"/>
            <a:ext cx="1448400" cy="342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12" name="Google Shape;412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4176" y="527375"/>
            <a:ext cx="2273250" cy="233122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65"/>
          <p:cNvSpPr txBox="1"/>
          <p:nvPr/>
        </p:nvSpPr>
        <p:spPr>
          <a:xfrm>
            <a:off x="6702650" y="576475"/>
            <a:ext cx="2196300" cy="2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RACE CONTROLLER</a:t>
            </a:r>
            <a:endParaRPr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START!</a:t>
            </a:r>
            <a:endParaRPr/>
          </a:p>
        </p:txBody>
      </p:sp>
      <p:sp>
        <p:nvSpPr>
          <p:cNvPr id="419" name="Google Shape;419;p66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7482300" cy="33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it is time to put some ACTION in your menu actions!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To start the race you want a punchy distinctive sound.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Something like a bugle call.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Instead of playing an MP3 file, create your </a:t>
            </a:r>
            <a:br>
              <a:rPr lang="en"/>
            </a:br>
            <a:r>
              <a:rPr lang="en"/>
              <a:t>own tones and change the pitch (frequency) </a:t>
            </a:r>
            <a:br>
              <a:rPr lang="en"/>
            </a:br>
            <a:r>
              <a:rPr lang="en"/>
              <a:t>with code!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20" name="Google Shape;420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950" y="2342225"/>
            <a:ext cx="2481000" cy="2456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The soundlib Module</a:t>
            </a:r>
            <a:endParaRPr/>
          </a:p>
        </p:txBody>
      </p:sp>
      <p:sp>
        <p:nvSpPr>
          <p:cNvPr id="426" name="Google Shape;426;p67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4692900" cy="33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CodeX has an awesome Python module (or library) for creating music and sound effects. 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Import the </a:t>
            </a: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soundlib</a:t>
            </a:r>
            <a:r>
              <a:rPr lang="en"/>
              <a:t> module.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</a:t>
            </a:r>
            <a:r>
              <a:rPr lang="en">
                <a:solidFill>
                  <a:schemeClr val="lt1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soundmaker</a:t>
            </a:r>
            <a:r>
              <a:rPr lang="en"/>
              <a:t> to get a tone or play an MP3 file.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27" name="Google Shape;427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9375" y="1244400"/>
            <a:ext cx="3888525" cy="22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8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#7</a:t>
            </a:r>
            <a:endParaRPr/>
          </a:p>
        </p:txBody>
      </p:sp>
      <p:sp>
        <p:nvSpPr>
          <p:cNvPr id="433" name="Google Shape;433;p68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7137000" cy="2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your Mission Log and complete the questions for Objective #7</a:t>
            </a:r>
            <a:endParaRPr/>
          </a:p>
        </p:txBody>
      </p:sp>
      <p:pic>
        <p:nvPicPr>
          <p:cNvPr id="434" name="Google Shape;434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450" y="2569800"/>
            <a:ext cx="6688350" cy="16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#7 - CodeTrek</a:t>
            </a:r>
            <a:endParaRPr/>
          </a:p>
        </p:txBody>
      </p:sp>
      <p:sp>
        <p:nvSpPr>
          <p:cNvPr id="440" name="Google Shape;440;p69"/>
          <p:cNvSpPr txBox="1">
            <a:spLocks noGrp="1"/>
          </p:cNvSpPr>
          <p:nvPr>
            <p:ph type="body" idx="1"/>
          </p:nvPr>
        </p:nvSpPr>
        <p:spPr>
          <a:xfrm>
            <a:off x="311700" y="1199575"/>
            <a:ext cx="3833700" cy="3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Define a global variable for the tone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Each call to </a:t>
            </a:r>
            <a:r>
              <a:rPr lang="en" b="1"/>
              <a:t>get_tone()</a:t>
            </a:r>
            <a:r>
              <a:rPr lang="en"/>
              <a:t> gets a new sound that can be played independently.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You can have up to 16 tones playing at the same time!</a:t>
            </a:r>
            <a:endParaRPr/>
          </a:p>
        </p:txBody>
      </p:sp>
      <p:pic>
        <p:nvPicPr>
          <p:cNvPr id="441" name="Google Shape;441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4875" y="1338525"/>
            <a:ext cx="4729600" cy="2126575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69"/>
          <p:cNvSpPr txBox="1"/>
          <p:nvPr/>
        </p:nvSpPr>
        <p:spPr>
          <a:xfrm>
            <a:off x="6495475" y="3618075"/>
            <a:ext cx="2499000" cy="10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You can use either double quotes or single quotes for a string.</a:t>
            </a:r>
            <a:endParaRPr sz="1800" i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3" name="Google Shape;443;p69"/>
          <p:cNvCxnSpPr/>
          <p:nvPr/>
        </p:nvCxnSpPr>
        <p:spPr>
          <a:xfrm rot="10800000" flipH="1">
            <a:off x="8417925" y="3300375"/>
            <a:ext cx="176700" cy="7179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4" name="Google Shape;444;p69"/>
          <p:cNvCxnSpPr/>
          <p:nvPr/>
        </p:nvCxnSpPr>
        <p:spPr>
          <a:xfrm>
            <a:off x="3262650" y="2229250"/>
            <a:ext cx="1153500" cy="8358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#7 - CodeTrek</a:t>
            </a:r>
            <a:endParaRPr/>
          </a:p>
        </p:txBody>
      </p:sp>
      <p:sp>
        <p:nvSpPr>
          <p:cNvPr id="450" name="Google Shape;450;p70"/>
          <p:cNvSpPr txBox="1">
            <a:spLocks noGrp="1"/>
          </p:cNvSpPr>
          <p:nvPr>
            <p:ph type="body" idx="1"/>
          </p:nvPr>
        </p:nvSpPr>
        <p:spPr>
          <a:xfrm>
            <a:off x="311700" y="1199575"/>
            <a:ext cx="3574800" cy="3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Define a function to start the race.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Keep the sound effect simple.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You can customize the sound later.</a:t>
            </a:r>
            <a:endParaRPr/>
          </a:p>
        </p:txBody>
      </p:sp>
      <p:pic>
        <p:nvPicPr>
          <p:cNvPr id="451" name="Google Shape;451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6650" y="1199575"/>
            <a:ext cx="4023625" cy="321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#7 - CodeTrek</a:t>
            </a:r>
            <a:endParaRPr/>
          </a:p>
        </p:txBody>
      </p:sp>
      <p:sp>
        <p:nvSpPr>
          <p:cNvPr id="457" name="Google Shape;457;p71"/>
          <p:cNvSpPr txBox="1">
            <a:spLocks noGrp="1"/>
          </p:cNvSpPr>
          <p:nvPr>
            <p:ph type="body" idx="1"/>
          </p:nvPr>
        </p:nvSpPr>
        <p:spPr>
          <a:xfrm>
            <a:off x="311700" y="1199575"/>
            <a:ext cx="3739800" cy="3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Remember your imports!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Call the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start_race() </a:t>
            </a:r>
            <a:r>
              <a:rPr lang="en"/>
              <a:t>function in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action_buttons()</a:t>
            </a:r>
            <a:r>
              <a:rPr lang="en"/>
              <a:t> for </a:t>
            </a:r>
            <a:r>
              <a:rPr lang="en">
                <a:solidFill>
                  <a:schemeClr val="lt1"/>
                </a:solidFill>
                <a:highlight>
                  <a:schemeClr val="dk2"/>
                </a:highlight>
                <a:latin typeface="Consolas"/>
                <a:ea typeface="Consolas"/>
                <a:cs typeface="Consolas"/>
                <a:sym typeface="Consolas"/>
              </a:rPr>
              <a:t>menu_index == 1</a:t>
            </a:r>
            <a:endParaRPr>
              <a:solidFill>
                <a:schemeClr val="lt1"/>
              </a:solidFill>
              <a:highlight>
                <a:schemeClr val="dk2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458" name="Google Shape;458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1600" y="1199580"/>
            <a:ext cx="3786679" cy="109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1600" y="2422025"/>
            <a:ext cx="4933475" cy="214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71"/>
          <p:cNvSpPr/>
          <p:nvPr/>
        </p:nvSpPr>
        <p:spPr>
          <a:xfrm>
            <a:off x="5493400" y="3829950"/>
            <a:ext cx="1471200" cy="294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#8: More Fanfare!</a:t>
            </a:r>
            <a:endParaRPr/>
          </a:p>
        </p:txBody>
      </p:sp>
      <p:sp>
        <p:nvSpPr>
          <p:cNvPr id="466" name="Google Shape;466;p72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7812000" cy="36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add some excitement to the fanfare starting sound.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Repeating the first tone several times is a good lead-in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And you know how to do that without copying and pasting a bunch of times, right?!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You need to use a loop!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But this time you can make the code even more simpler…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73"/>
          <p:cNvSpPr txBox="1">
            <a:spLocks noGrp="1"/>
          </p:cNvSpPr>
          <p:nvPr>
            <p:ph type="title"/>
          </p:nvPr>
        </p:nvSpPr>
        <p:spPr>
          <a:xfrm>
            <a:off x="626175" y="445025"/>
            <a:ext cx="82062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#8: For Loop</a:t>
            </a:r>
            <a:endParaRPr/>
          </a:p>
        </p:txBody>
      </p:sp>
      <p:sp>
        <p:nvSpPr>
          <p:cNvPr id="472" name="Google Shape;472;p73"/>
          <p:cNvSpPr txBox="1">
            <a:spLocks noGrp="1"/>
          </p:cNvSpPr>
          <p:nvPr>
            <p:ph type="body" idx="1"/>
          </p:nvPr>
        </p:nvSpPr>
        <p:spPr>
          <a:xfrm>
            <a:off x="626175" y="1068425"/>
            <a:ext cx="7497600" cy="36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</a:t>
            </a:r>
            <a:r>
              <a:rPr lang="en"/>
              <a:t> loop is made for looping across a range of numbers, or iterating over a list.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 built-in </a:t>
            </a:r>
            <a:r>
              <a:rPr lang="en" sz="25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range()</a:t>
            </a:r>
            <a:r>
              <a:rPr lang="en"/>
              <a:t> function to specify the numbers to loop across.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</a:t>
            </a: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</a:t>
            </a:r>
            <a:r>
              <a:rPr lang="en"/>
              <a:t> loop saves you the trouble of initializing and updating the loop control variable.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This is because it automatically increments the control variable.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#1: Race Day</a:t>
            </a:r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5846400" cy="3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 big cycling race starts in just a few hours. But the sound system is broken! If a solution isn’t found, the event will be canceled.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Nooooo! You have to save the day!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Your CodeX has lots of sound capabilities. And, you can plug the output into a guitar amp to get the volume up.</a:t>
            </a:r>
            <a:endParaRPr>
              <a:solidFill>
                <a:schemeClr val="dk2"/>
              </a:solidFill>
            </a:endParaRPr>
          </a:p>
          <a:p>
            <a:pPr marL="457200" marR="38100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  <p:pic>
        <p:nvPicPr>
          <p:cNvPr id="142" name="Google Shape;142;p29"/>
          <p:cNvPicPr preferRelativeResize="0"/>
          <p:nvPr/>
        </p:nvPicPr>
        <p:blipFill rotWithShape="1">
          <a:blip r:embed="rId3">
            <a:alphaModFix/>
          </a:blip>
          <a:srcRect l="2666"/>
          <a:stretch/>
        </p:blipFill>
        <p:spPr>
          <a:xfrm>
            <a:off x="6158100" y="1068425"/>
            <a:ext cx="2624700" cy="2696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74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#8</a:t>
            </a:r>
            <a:endParaRPr/>
          </a:p>
        </p:txBody>
      </p:sp>
      <p:sp>
        <p:nvSpPr>
          <p:cNvPr id="478" name="Google Shape;478;p74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7137000" cy="2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your Mission Log and complete the questions for Objective #8</a:t>
            </a:r>
            <a:endParaRPr/>
          </a:p>
        </p:txBody>
      </p:sp>
      <p:pic>
        <p:nvPicPr>
          <p:cNvPr id="479" name="Google Shape;479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225" y="2381475"/>
            <a:ext cx="5702749" cy="253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#8 - CodeTrek</a:t>
            </a:r>
            <a:endParaRPr/>
          </a:p>
        </p:txBody>
      </p:sp>
      <p:sp>
        <p:nvSpPr>
          <p:cNvPr id="485" name="Google Shape;485;p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69400" cy="3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a </a:t>
            </a: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</a:t>
            </a:r>
            <a:r>
              <a:rPr lang="en"/>
              <a:t> loop to the </a:t>
            </a: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start_race()</a:t>
            </a:r>
            <a:r>
              <a:rPr lang="en"/>
              <a:t> function.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Play some sounds in the function.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Try it as shown,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Then feel free to get creative!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You can even add another for loop.</a:t>
            </a:r>
            <a:endParaRPr/>
          </a:p>
        </p:txBody>
      </p:sp>
      <p:pic>
        <p:nvPicPr>
          <p:cNvPr id="486" name="Google Shape;486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1100" y="1152475"/>
            <a:ext cx="3783225" cy="341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75"/>
          <p:cNvSpPr/>
          <p:nvPr/>
        </p:nvSpPr>
        <p:spPr>
          <a:xfrm>
            <a:off x="5134075" y="1993850"/>
            <a:ext cx="2660100" cy="1424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Loops</a:t>
            </a:r>
            <a:endParaRPr/>
          </a:p>
        </p:txBody>
      </p:sp>
      <p:sp>
        <p:nvSpPr>
          <p:cNvPr id="493" name="Google Shape;493;p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772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this mission you have learned about the using a </a:t>
            </a:r>
            <a:r>
              <a:rPr lang="en">
                <a:solidFill>
                  <a:schemeClr val="lt1"/>
                </a:solidFill>
                <a:highlight>
                  <a:schemeClr val="dk2"/>
                </a:highlight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/>
              <a:t> loop.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2 quiz questions about the concept.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94" name="Google Shape;494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76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6" name="Google Shape;496;p76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7" name="Google Shape;497;p76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#9: Make Some Music!</a:t>
            </a:r>
            <a:endParaRPr/>
          </a:p>
        </p:txBody>
      </p:sp>
      <p:sp>
        <p:nvSpPr>
          <p:cNvPr id="503" name="Google Shape;503;p77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8718300" cy="36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write code for the MUSIC menu option.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Playing an MP3 in the background</a:t>
            </a:r>
            <a:endParaRPr b="1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With the soundlib module, you have a new way to play MP3 files.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It is a non-blocking function, so your code can continue executing commands while the sound keeps playing.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</a:t>
            </a:r>
            <a:r>
              <a:rPr lang="en" b="1"/>
              <a:t>audio.mp3()</a:t>
            </a:r>
            <a:r>
              <a:rPr lang="en"/>
              <a:t> command you used in Mission 5 is a blocking function, and no code was executed while the file played.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#9: Make Some Music!</a:t>
            </a:r>
            <a:endParaRPr/>
          </a:p>
        </p:txBody>
      </p:sp>
      <p:sp>
        <p:nvSpPr>
          <p:cNvPr id="509" name="Google Shape;509;p78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8718300" cy="36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new command to use is:</a:t>
            </a:r>
            <a:endParaRPr/>
          </a:p>
        </p:txBody>
      </p:sp>
      <p:pic>
        <p:nvPicPr>
          <p:cNvPr id="510" name="Google Shape;510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354" y="1681054"/>
            <a:ext cx="7694551" cy="167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9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#9</a:t>
            </a:r>
            <a:endParaRPr/>
          </a:p>
        </p:txBody>
      </p:sp>
      <p:sp>
        <p:nvSpPr>
          <p:cNvPr id="516" name="Google Shape;516;p79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7137000" cy="2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your Mission Log and complete the question for Objective #9</a:t>
            </a:r>
            <a:endParaRPr/>
          </a:p>
        </p:txBody>
      </p:sp>
      <p:pic>
        <p:nvPicPr>
          <p:cNvPr id="517" name="Google Shape;517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225" y="2558025"/>
            <a:ext cx="6841349" cy="123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#9: Toggling On/Off</a:t>
            </a:r>
            <a:endParaRPr/>
          </a:p>
        </p:txBody>
      </p:sp>
      <p:sp>
        <p:nvSpPr>
          <p:cNvPr id="523" name="Google Shape;523;p80"/>
          <p:cNvSpPr txBox="1">
            <a:spLocks noGrp="1"/>
          </p:cNvSpPr>
          <p:nvPr>
            <p:ph type="body" idx="1"/>
          </p:nvPr>
        </p:nvSpPr>
        <p:spPr>
          <a:xfrm>
            <a:off x="311700" y="839825"/>
            <a:ext cx="8329800" cy="36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the user selects MUSIC, it should either turn the music </a:t>
            </a:r>
            <a:br>
              <a:rPr lang="en"/>
            </a:br>
            <a:r>
              <a:rPr lang="en"/>
              <a:t>ON or OFF.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This depends on whether the music is playing (</a:t>
            </a:r>
            <a:r>
              <a:rPr lang="en">
                <a:solidFill>
                  <a:srgbClr val="0000FF"/>
                </a:solidFill>
              </a:rPr>
              <a:t>True</a:t>
            </a:r>
            <a:r>
              <a:rPr lang="en"/>
              <a:t> or </a:t>
            </a:r>
            <a:r>
              <a:rPr lang="en">
                <a:solidFill>
                  <a:srgbClr val="0000FF"/>
                </a:solidFill>
              </a:rPr>
              <a:t>False</a:t>
            </a:r>
            <a:r>
              <a:rPr lang="en"/>
              <a:t>).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So you can use a Boolean variable and keep track.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When the MUSIC button is pressed, the state can flip: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○"/>
            </a:pPr>
            <a:r>
              <a:rPr lang="en">
                <a:solidFill>
                  <a:srgbClr val="0000FF"/>
                </a:solidFill>
              </a:rPr>
              <a:t>True </a:t>
            </a:r>
            <a:r>
              <a:rPr lang="en">
                <a:solidFill>
                  <a:schemeClr val="dk2"/>
                </a:solidFill>
              </a:rPr>
              <a:t>-&gt;</a:t>
            </a:r>
            <a:r>
              <a:rPr lang="en">
                <a:solidFill>
                  <a:srgbClr val="0000FF"/>
                </a:solidFill>
              </a:rPr>
              <a:t> False   </a:t>
            </a:r>
            <a:r>
              <a:rPr lang="en">
                <a:solidFill>
                  <a:schemeClr val="dk2"/>
                </a:solidFill>
              </a:rPr>
              <a:t>or</a:t>
            </a:r>
            <a:r>
              <a:rPr lang="en">
                <a:solidFill>
                  <a:srgbClr val="0000FF"/>
                </a:solidFill>
              </a:rPr>
              <a:t>    False </a:t>
            </a:r>
            <a:r>
              <a:rPr lang="en">
                <a:solidFill>
                  <a:srgbClr val="000000"/>
                </a:solidFill>
              </a:rPr>
              <a:t>-&gt;</a:t>
            </a:r>
            <a:r>
              <a:rPr lang="en">
                <a:solidFill>
                  <a:srgbClr val="0000FF"/>
                </a:solidFill>
              </a:rPr>
              <a:t> True</a:t>
            </a:r>
            <a:endParaRPr>
              <a:solidFill>
                <a:srgbClr val="0000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That is exactly what the </a:t>
            </a:r>
            <a:r>
              <a:rPr lang="en">
                <a:solidFill>
                  <a:schemeClr val="lt1"/>
                </a:solidFill>
                <a:highlight>
                  <a:schemeClr val="dk2"/>
                </a:highlight>
                <a:latin typeface="Consolas"/>
                <a:ea typeface="Consolas"/>
                <a:cs typeface="Consolas"/>
                <a:sym typeface="Consolas"/>
              </a:rPr>
              <a:t>not</a:t>
            </a:r>
            <a:r>
              <a:rPr lang="en"/>
              <a:t> logical operator does.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will often use this operator when you need to toggle </a:t>
            </a:r>
            <a:br>
              <a:rPr lang="en"/>
            </a:br>
            <a:r>
              <a:rPr lang="en"/>
              <a:t>(or flip) a Boolean value.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81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#9 - CodeTrek</a:t>
            </a:r>
            <a:endParaRPr/>
          </a:p>
        </p:txBody>
      </p:sp>
      <p:sp>
        <p:nvSpPr>
          <p:cNvPr id="529" name="Google Shape;529;p81"/>
          <p:cNvSpPr txBox="1">
            <a:spLocks noGrp="1"/>
          </p:cNvSpPr>
          <p:nvPr>
            <p:ph type="body" idx="1"/>
          </p:nvPr>
        </p:nvSpPr>
        <p:spPr>
          <a:xfrm>
            <a:off x="311700" y="771475"/>
            <a:ext cx="8357400" cy="3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two global variables: </a:t>
            </a:r>
            <a:br>
              <a:rPr lang="en"/>
            </a:br>
            <a:r>
              <a:rPr lang="en"/>
              <a:t>one for the MP3 file and one for the Boolean variable</a:t>
            </a:r>
            <a:endParaRPr/>
          </a:p>
        </p:txBody>
      </p:sp>
      <p:pic>
        <p:nvPicPr>
          <p:cNvPr id="530" name="Google Shape;530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852" y="2358727"/>
            <a:ext cx="6613051" cy="2562425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81"/>
          <p:cNvSpPr/>
          <p:nvPr/>
        </p:nvSpPr>
        <p:spPr>
          <a:xfrm>
            <a:off x="920425" y="4289000"/>
            <a:ext cx="6450000" cy="5649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82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#9 - CodeTrek</a:t>
            </a:r>
            <a:endParaRPr/>
          </a:p>
        </p:txBody>
      </p:sp>
      <p:sp>
        <p:nvSpPr>
          <p:cNvPr id="537" name="Google Shape;537;p82"/>
          <p:cNvSpPr txBox="1">
            <a:spLocks noGrp="1"/>
          </p:cNvSpPr>
          <p:nvPr>
            <p:ph type="body" idx="1"/>
          </p:nvPr>
        </p:nvSpPr>
        <p:spPr>
          <a:xfrm>
            <a:off x="311700" y="771475"/>
            <a:ext cx="8357400" cy="3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Define a function to play the music.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 Boolean variable to start and stop the music.</a:t>
            </a:r>
            <a:endParaRPr/>
          </a:p>
        </p:txBody>
      </p:sp>
      <p:pic>
        <p:nvPicPr>
          <p:cNvPr id="538" name="Google Shape;538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777" y="2290225"/>
            <a:ext cx="4434625" cy="27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83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#9 - CodeTrek</a:t>
            </a:r>
            <a:endParaRPr/>
          </a:p>
        </p:txBody>
      </p:sp>
      <p:sp>
        <p:nvSpPr>
          <p:cNvPr id="544" name="Google Shape;544;p83"/>
          <p:cNvSpPr txBox="1">
            <a:spLocks noGrp="1"/>
          </p:cNvSpPr>
          <p:nvPr>
            <p:ph type="body" idx="1"/>
          </p:nvPr>
        </p:nvSpPr>
        <p:spPr>
          <a:xfrm>
            <a:off x="311700" y="762150"/>
            <a:ext cx="8357400" cy="3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Call the  </a:t>
            </a: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toggle_music()</a:t>
            </a:r>
            <a:r>
              <a:rPr lang="en"/>
              <a:t> function when MUSIC is selected.</a:t>
            </a:r>
            <a:endParaRPr/>
          </a:p>
        </p:txBody>
      </p:sp>
      <p:pic>
        <p:nvPicPr>
          <p:cNvPr id="545" name="Google Shape;545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5950" y="1941600"/>
            <a:ext cx="5175750" cy="2994750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83"/>
          <p:cNvSpPr/>
          <p:nvPr/>
        </p:nvSpPr>
        <p:spPr>
          <a:xfrm>
            <a:off x="2061197" y="2518530"/>
            <a:ext cx="2610300" cy="6309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>
            <a:spLocks noGrp="1"/>
          </p:cNvSpPr>
          <p:nvPr>
            <p:ph type="title"/>
          </p:nvPr>
        </p:nvSpPr>
        <p:spPr>
          <a:xfrm>
            <a:off x="400522" y="445025"/>
            <a:ext cx="8431778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Objective #1: Race Day</a:t>
            </a:r>
            <a:endParaRPr dirty="0"/>
          </a:p>
        </p:txBody>
      </p:sp>
      <p:sp>
        <p:nvSpPr>
          <p:cNvPr id="148" name="Google Shape;148;p30"/>
          <p:cNvSpPr txBox="1">
            <a:spLocks noGrp="1"/>
          </p:cNvSpPr>
          <p:nvPr>
            <p:ph type="body" idx="1"/>
          </p:nvPr>
        </p:nvSpPr>
        <p:spPr>
          <a:xfrm>
            <a:off x="400522" y="923875"/>
            <a:ext cx="5757578" cy="3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Here are the requirements from the race officials. They made a napkin-sketch and </a:t>
            </a:r>
            <a:br>
              <a:rPr lang="en" dirty="0">
                <a:solidFill>
                  <a:schemeClr val="dk2"/>
                </a:solidFill>
              </a:rPr>
            </a:br>
            <a:r>
              <a:rPr lang="en" dirty="0">
                <a:solidFill>
                  <a:schemeClr val="dk2"/>
                </a:solidFill>
              </a:rPr>
              <a:t>gave it to you.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The controller (CodeX) must:</a:t>
            </a:r>
            <a:endParaRPr dirty="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dirty="0">
                <a:solidFill>
                  <a:schemeClr val="dk2"/>
                </a:solidFill>
              </a:rPr>
              <a:t>Have an easy to use user interface (UI)</a:t>
            </a:r>
            <a:endParaRPr sz="1800" dirty="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dirty="0">
                <a:solidFill>
                  <a:schemeClr val="dk2"/>
                </a:solidFill>
              </a:rPr>
              <a:t>Loop the race theme music in the background (Play/Pause control)</a:t>
            </a:r>
            <a:endParaRPr sz="1800" dirty="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dirty="0">
                <a:solidFill>
                  <a:schemeClr val="dk2"/>
                </a:solidFill>
              </a:rPr>
              <a:t>Trigger the “Start” with a sound effect</a:t>
            </a:r>
            <a:endParaRPr sz="1800" dirty="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dirty="0">
                <a:solidFill>
                  <a:schemeClr val="dk2"/>
                </a:solidFill>
              </a:rPr>
              <a:t>Trigger the “Finish” with a sound effect</a:t>
            </a:r>
            <a:endParaRPr sz="1800" dirty="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dirty="0">
                <a:solidFill>
                  <a:schemeClr val="dk2"/>
                </a:solidFill>
              </a:rPr>
              <a:t>Give a “Warning” siren if needed</a:t>
            </a:r>
            <a:endParaRPr sz="1800" dirty="0">
              <a:solidFill>
                <a:schemeClr val="dk2"/>
              </a:solidFill>
            </a:endParaRPr>
          </a:p>
          <a:p>
            <a:pPr marL="457200" marR="38100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 sz="2000" dirty="0">
              <a:solidFill>
                <a:srgbClr val="000000"/>
              </a:solidFill>
            </a:endParaRPr>
          </a:p>
        </p:txBody>
      </p:sp>
      <p:pic>
        <p:nvPicPr>
          <p:cNvPr id="149" name="Google Shape;14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8325" y="923875"/>
            <a:ext cx="2434075" cy="32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Blocking and Toggling</a:t>
            </a:r>
            <a:endParaRPr/>
          </a:p>
        </p:txBody>
      </p:sp>
      <p:sp>
        <p:nvSpPr>
          <p:cNvPr id="552" name="Google Shape;552;p8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772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this mission you have learned about blocking and non-blocking functions, and about toggling a Boolean variable.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3 quiz questions about these concepts.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553" name="Google Shape;553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84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5" name="Google Shape;555;p84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56" name="Google Shape;556;p84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85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#10: The Sound of Victory</a:t>
            </a:r>
            <a:endParaRPr/>
          </a:p>
        </p:txBody>
      </p:sp>
      <p:sp>
        <p:nvSpPr>
          <p:cNvPr id="562" name="Google Shape;562;p85"/>
          <p:cNvSpPr txBox="1">
            <a:spLocks noGrp="1"/>
          </p:cNvSpPr>
          <p:nvPr>
            <p:ph type="body" idx="1"/>
          </p:nvPr>
        </p:nvSpPr>
        <p:spPr>
          <a:xfrm>
            <a:off x="311700" y="839825"/>
            <a:ext cx="7812000" cy="36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is time for you to craft another sound.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next one will be played when a racer crosses the finish line.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It should be exciting and inspiring - a celebration of effort!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START sound used a for loop to repeat a tone. Now try changing the frequency inside your loop using set_pitch().</a:t>
            </a:r>
            <a:endParaRPr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" sz="2200" i="1"/>
              <a:t>The CodeTrek will lead you to a pretty cool sound. But you can do better and </a:t>
            </a:r>
            <a:r>
              <a:rPr lang="en" sz="2200" b="1"/>
              <a:t>make it your own!</a:t>
            </a:r>
            <a:endParaRPr sz="2200" b="1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#10 - CodeTrek</a:t>
            </a:r>
            <a:endParaRPr/>
          </a:p>
        </p:txBody>
      </p:sp>
      <p:sp>
        <p:nvSpPr>
          <p:cNvPr id="568" name="Google Shape;568;p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233400" cy="3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Define a function to finish the race with a victory sound.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Use a </a:t>
            </a:r>
            <a:r>
              <a:rPr lang="en" b="1"/>
              <a:t>for</a:t>
            </a:r>
            <a:r>
              <a:rPr lang="en"/>
              <a:t> loop to change the frequency of the tone.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Use a </a:t>
            </a:r>
            <a:r>
              <a:rPr lang="en" b="1"/>
              <a:t>for</a:t>
            </a:r>
            <a:r>
              <a:rPr lang="en"/>
              <a:t> loop to repeat a tone several times.</a:t>
            </a:r>
            <a:endParaRPr/>
          </a:p>
        </p:txBody>
      </p:sp>
      <p:pic>
        <p:nvPicPr>
          <p:cNvPr id="569" name="Google Shape;569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0525" y="1291450"/>
            <a:ext cx="4876800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#10 - CodeTrek</a:t>
            </a:r>
            <a:endParaRPr/>
          </a:p>
        </p:txBody>
      </p:sp>
      <p:sp>
        <p:nvSpPr>
          <p:cNvPr id="575" name="Google Shape;575;p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233400" cy="3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Call the function </a:t>
            </a: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finish_race()</a:t>
            </a:r>
            <a:r>
              <a:rPr lang="en"/>
              <a:t> when FINISH is selected.</a:t>
            </a:r>
            <a:endParaRPr/>
          </a:p>
        </p:txBody>
      </p:sp>
      <p:pic>
        <p:nvPicPr>
          <p:cNvPr id="576" name="Google Shape;576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8575" y="1267925"/>
            <a:ext cx="5248775" cy="2997525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87"/>
          <p:cNvSpPr/>
          <p:nvPr/>
        </p:nvSpPr>
        <p:spPr>
          <a:xfrm>
            <a:off x="4298400" y="3041375"/>
            <a:ext cx="2754300" cy="6234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8"/>
          <p:cNvSpPr txBox="1">
            <a:spLocks noGrp="1"/>
          </p:cNvSpPr>
          <p:nvPr>
            <p:ph type="title"/>
          </p:nvPr>
        </p:nvSpPr>
        <p:spPr>
          <a:xfrm>
            <a:off x="520225" y="216425"/>
            <a:ext cx="8312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#11: Warning Alert</a:t>
            </a:r>
            <a:endParaRPr/>
          </a:p>
        </p:txBody>
      </p:sp>
      <p:sp>
        <p:nvSpPr>
          <p:cNvPr id="583" name="Google Shape;583;p88"/>
          <p:cNvSpPr txBox="1">
            <a:spLocks noGrp="1"/>
          </p:cNvSpPr>
          <p:nvPr>
            <p:ph type="body" idx="1"/>
          </p:nvPr>
        </p:nvSpPr>
        <p:spPr>
          <a:xfrm>
            <a:off x="520225" y="839825"/>
            <a:ext cx="7603500" cy="36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there is a problem on the race course, or some danger to warn the riders about, how will the race officials get their attention?</a:t>
            </a:r>
            <a:endParaRPr/>
          </a:p>
          <a:p>
            <a:pPr marL="457200" lvl="0" indent="-3810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Create a sound effect that makes people take notice!</a:t>
            </a:r>
            <a:endParaRPr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soundlib</a:t>
            </a:r>
            <a:r>
              <a:rPr lang="en"/>
              <a:t> feature: 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glide()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glide(new_pitch, duration)</a:t>
            </a:r>
            <a:r>
              <a:rPr lang="en"/>
              <a:t> function is an easy way to ramp the pitch from the current pitch to a </a:t>
            </a:r>
            <a:r>
              <a:rPr lang="en" b="1"/>
              <a:t>new pitch</a:t>
            </a:r>
            <a:r>
              <a:rPr lang="en"/>
              <a:t> over a specified amount of time (</a:t>
            </a:r>
            <a:r>
              <a:rPr lang="en" b="1"/>
              <a:t>duration</a:t>
            </a:r>
            <a:r>
              <a:rPr lang="en"/>
              <a:t>).</a:t>
            </a:r>
            <a:endParaRPr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This is easier than using a loop, plus it is non-blocking.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#11 - CodeTrek</a:t>
            </a:r>
            <a:endParaRPr/>
          </a:p>
        </p:txBody>
      </p:sp>
      <p:sp>
        <p:nvSpPr>
          <p:cNvPr id="589" name="Google Shape;589;p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211200" cy="24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Define a new tone for the sound effect.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You can select any tone from the list.</a:t>
            </a:r>
            <a:endParaRPr/>
          </a:p>
        </p:txBody>
      </p:sp>
      <p:pic>
        <p:nvPicPr>
          <p:cNvPr id="590" name="Google Shape;590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4700" y="1295825"/>
            <a:ext cx="1048000" cy="291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025" y="2748725"/>
            <a:ext cx="6756739" cy="1464825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89"/>
          <p:cNvSpPr/>
          <p:nvPr/>
        </p:nvSpPr>
        <p:spPr>
          <a:xfrm>
            <a:off x="449625" y="3690225"/>
            <a:ext cx="4896300" cy="4224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#11 - CodeTrek</a:t>
            </a:r>
            <a:endParaRPr/>
          </a:p>
        </p:txBody>
      </p:sp>
      <p:sp>
        <p:nvSpPr>
          <p:cNvPr id="598" name="Google Shape;598;p9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04200" cy="38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Define a function for the warning.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Use the </a:t>
            </a:r>
            <a:r>
              <a:rPr lang="en" b="1"/>
              <a:t>glide()</a:t>
            </a:r>
            <a:r>
              <a:rPr lang="en"/>
              <a:t> function.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It takes two arguments: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b="1"/>
              <a:t>new_pitch</a:t>
            </a:r>
            <a:r>
              <a:rPr lang="en"/>
              <a:t> is where it will end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b="1"/>
              <a:t>duration </a:t>
            </a:r>
            <a:r>
              <a:rPr lang="en"/>
              <a:t>is how long it takes to get there.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You still need to </a:t>
            </a:r>
            <a:r>
              <a:rPr lang="en" b="1"/>
              <a:t>sleep()</a:t>
            </a:r>
            <a:r>
              <a:rPr lang="en"/>
              <a:t> while it is gliding because it is non-blocking.</a:t>
            </a:r>
            <a:endParaRPr/>
          </a:p>
        </p:txBody>
      </p:sp>
      <p:pic>
        <p:nvPicPr>
          <p:cNvPr id="599" name="Google Shape;599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8905" y="1495425"/>
            <a:ext cx="4578400" cy="298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#11 - CodeTrek</a:t>
            </a:r>
            <a:endParaRPr/>
          </a:p>
        </p:txBody>
      </p:sp>
      <p:sp>
        <p:nvSpPr>
          <p:cNvPr id="605" name="Google Shape;605;p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233400" cy="3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Call the function </a:t>
            </a: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warning()</a:t>
            </a:r>
            <a:r>
              <a:rPr lang="en"/>
              <a:t> when WARNING is selected.</a:t>
            </a:r>
            <a:endParaRPr/>
          </a:p>
        </p:txBody>
      </p:sp>
      <p:pic>
        <p:nvPicPr>
          <p:cNvPr id="606" name="Google Shape;606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9500" y="1209050"/>
            <a:ext cx="4663125" cy="3362425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91"/>
          <p:cNvSpPr/>
          <p:nvPr/>
        </p:nvSpPr>
        <p:spPr>
          <a:xfrm>
            <a:off x="4875150" y="3888800"/>
            <a:ext cx="2954400" cy="6234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613" name="Google Shape;613;p9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61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Read the “completed mission” message and click to complete the mission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the Mission 13 Log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14" name="Google Shape;614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9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Clearing your CodeX</a:t>
            </a:r>
            <a:endParaRPr/>
          </a:p>
        </p:txBody>
      </p:sp>
      <p:sp>
        <p:nvSpPr>
          <p:cNvPr id="620" name="Google Shape;620;p93"/>
          <p:cNvSpPr txBox="1"/>
          <p:nvPr/>
        </p:nvSpPr>
        <p:spPr>
          <a:xfrm>
            <a:off x="584225" y="2847375"/>
            <a:ext cx="7317300" cy="1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 to FILE -- BROWSE FILES 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 the “</a:t>
            </a:r>
            <a:r>
              <a:rPr lang="en" sz="20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Clear</a:t>
            </a: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” file and open it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Run the program to clear the CodeX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</a:t>
            </a:r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7137000" cy="2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your Mission Log and complete the question for Objective #1</a:t>
            </a:r>
            <a:endParaRPr/>
          </a:p>
        </p:txBody>
      </p:sp>
      <p:pic>
        <p:nvPicPr>
          <p:cNvPr id="156" name="Google Shape;15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225" y="2475600"/>
            <a:ext cx="6370527" cy="198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#1: Race Day</a:t>
            </a:r>
            <a:endParaRPr/>
          </a:p>
        </p:txBody>
      </p:sp>
      <p:sp>
        <p:nvSpPr>
          <p:cNvPr id="162" name="Google Shape;162;p32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4622400" cy="3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You will use text and boxes to design your screen.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200"/>
              <a:t>Think of the screen as one quadrant on a graph.</a:t>
            </a:r>
            <a:endParaRPr sz="2200"/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 origin is in the upper left corner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 </a:t>
            </a:r>
            <a:r>
              <a:rPr lang="en" sz="2000" b="1">
                <a:solidFill>
                  <a:srgbClr val="0000FF"/>
                </a:solidFill>
              </a:rPr>
              <a:t>x</a:t>
            </a:r>
            <a:r>
              <a:rPr lang="en" sz="2000"/>
              <a:t> values go across, to the right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 </a:t>
            </a:r>
            <a:r>
              <a:rPr lang="en" sz="2000" b="1">
                <a:solidFill>
                  <a:srgbClr val="FF0000"/>
                </a:solidFill>
              </a:rPr>
              <a:t>y</a:t>
            </a:r>
            <a:r>
              <a:rPr lang="en" sz="2000"/>
              <a:t> values go down, to the bottom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All </a:t>
            </a:r>
            <a:r>
              <a:rPr lang="en" sz="2000" b="1">
                <a:solidFill>
                  <a:srgbClr val="0000FF"/>
                </a:solidFill>
              </a:rPr>
              <a:t>x</a:t>
            </a:r>
            <a:r>
              <a:rPr lang="en" sz="2000"/>
              <a:t> and </a:t>
            </a:r>
            <a:r>
              <a:rPr lang="en" sz="2000" b="1">
                <a:solidFill>
                  <a:srgbClr val="FF0000"/>
                </a:solidFill>
              </a:rPr>
              <a:t>y</a:t>
            </a:r>
            <a:r>
              <a:rPr lang="en" sz="2000"/>
              <a:t> values are positive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marR="38100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  <p:grpSp>
        <p:nvGrpSpPr>
          <p:cNvPr id="163" name="Google Shape;163;p32"/>
          <p:cNvGrpSpPr/>
          <p:nvPr/>
        </p:nvGrpSpPr>
        <p:grpSpPr>
          <a:xfrm>
            <a:off x="4934100" y="753725"/>
            <a:ext cx="4209900" cy="3948074"/>
            <a:chOff x="4934100" y="753725"/>
            <a:chExt cx="4209900" cy="3948074"/>
          </a:xfrm>
        </p:grpSpPr>
        <p:pic>
          <p:nvPicPr>
            <p:cNvPr id="164" name="Google Shape;164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122200" y="923886"/>
              <a:ext cx="4021800" cy="37779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32"/>
            <p:cNvSpPr txBox="1"/>
            <p:nvPr/>
          </p:nvSpPr>
          <p:spPr>
            <a:xfrm>
              <a:off x="5807475" y="753725"/>
              <a:ext cx="14568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x</a:t>
              </a:r>
              <a:endParaRPr sz="1800" b="1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66" name="Google Shape;166;p32"/>
            <p:cNvSpPr txBox="1"/>
            <p:nvPr/>
          </p:nvSpPr>
          <p:spPr>
            <a:xfrm>
              <a:off x="4934100" y="1449425"/>
              <a:ext cx="3819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y</a:t>
              </a:r>
              <a:endParaRPr sz="1800" b="1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cxnSp>
          <p:nvCxnSpPr>
            <p:cNvPr id="167" name="Google Shape;167;p32"/>
            <p:cNvCxnSpPr/>
            <p:nvPr/>
          </p:nvCxnSpPr>
          <p:spPr>
            <a:xfrm>
              <a:off x="5078550" y="1882725"/>
              <a:ext cx="0" cy="330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8" name="Google Shape;168;p32"/>
            <p:cNvCxnSpPr/>
            <p:nvPr/>
          </p:nvCxnSpPr>
          <p:spPr>
            <a:xfrm>
              <a:off x="6076500" y="1004825"/>
              <a:ext cx="186000" cy="0"/>
            </a:xfrm>
            <a:prstGeom prst="straightConnector1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 txBox="1">
            <a:spLocks noGrp="1"/>
          </p:cNvSpPr>
          <p:nvPr>
            <p:ph type="title"/>
          </p:nvPr>
        </p:nvSpPr>
        <p:spPr>
          <a:xfrm>
            <a:off x="562850" y="292625"/>
            <a:ext cx="82695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#1: Race Day</a:t>
            </a:r>
            <a:endParaRPr/>
          </a:p>
        </p:txBody>
      </p:sp>
      <p:sp>
        <p:nvSpPr>
          <p:cNvPr id="174" name="Google Shape;174;p33"/>
          <p:cNvSpPr txBox="1">
            <a:spLocks noGrp="1"/>
          </p:cNvSpPr>
          <p:nvPr>
            <p:ph type="body" idx="1"/>
          </p:nvPr>
        </p:nvSpPr>
        <p:spPr>
          <a:xfrm>
            <a:off x="562850" y="771475"/>
            <a:ext cx="7831500" cy="3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Use these commands to draw shapes. </a:t>
            </a:r>
            <a:r>
              <a:rPr lang="en" b="1">
                <a:solidFill>
                  <a:srgbClr val="0000FF"/>
                </a:solidFill>
              </a:rPr>
              <a:t>x</a:t>
            </a:r>
            <a:r>
              <a:rPr lang="en">
                <a:solidFill>
                  <a:schemeClr val="dk2"/>
                </a:solidFill>
              </a:rPr>
              <a:t> and </a:t>
            </a:r>
            <a:r>
              <a:rPr lang="en" b="1">
                <a:solidFill>
                  <a:srgbClr val="FF0000"/>
                </a:solidFill>
              </a:rPr>
              <a:t>y</a:t>
            </a:r>
            <a:r>
              <a:rPr lang="en">
                <a:solidFill>
                  <a:schemeClr val="dk2"/>
                </a:solidFill>
              </a:rPr>
              <a:t> represent the position on the graph (like an ordered pair).</a:t>
            </a:r>
            <a:endParaRPr>
              <a:solidFill>
                <a:schemeClr val="dk2"/>
              </a:solidFill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display.fill_rect(</a:t>
            </a:r>
            <a:r>
              <a:rPr lang="en" sz="2200" b="1">
                <a:solidFill>
                  <a:srgbClr val="0000FF"/>
                </a:solidFill>
              </a:rPr>
              <a:t>x</a:t>
            </a:r>
            <a:r>
              <a:rPr lang="en" sz="2200">
                <a:solidFill>
                  <a:schemeClr val="dk2"/>
                </a:solidFill>
              </a:rPr>
              <a:t>, </a:t>
            </a:r>
            <a:r>
              <a:rPr lang="en" sz="2200" b="1">
                <a:solidFill>
                  <a:srgbClr val="FF0000"/>
                </a:solidFill>
              </a:rPr>
              <a:t>y</a:t>
            </a:r>
            <a:r>
              <a:rPr lang="en" sz="2200">
                <a:solidFill>
                  <a:schemeClr val="dk2"/>
                </a:solidFill>
              </a:rPr>
              <a:t>, width, height, color) &amp; </a:t>
            </a:r>
            <a:br>
              <a:rPr lang="en" sz="2200">
                <a:solidFill>
                  <a:schemeClr val="dk2"/>
                </a:solidFill>
              </a:rPr>
            </a:br>
            <a:r>
              <a:rPr lang="en" sz="2200">
                <a:solidFill>
                  <a:schemeClr val="dk2"/>
                </a:solidFill>
              </a:rPr>
              <a:t>display.draw_text(“text”, scale, color, </a:t>
            </a:r>
            <a:r>
              <a:rPr lang="en" sz="2200" b="1">
                <a:solidFill>
                  <a:srgbClr val="0000FF"/>
                </a:solidFill>
              </a:rPr>
              <a:t>x</a:t>
            </a:r>
            <a:r>
              <a:rPr lang="en" sz="2200">
                <a:solidFill>
                  <a:schemeClr val="dk2"/>
                </a:solidFill>
              </a:rPr>
              <a:t>, </a:t>
            </a:r>
            <a:r>
              <a:rPr lang="en" sz="2200" b="1">
                <a:solidFill>
                  <a:srgbClr val="FF0000"/>
                </a:solidFill>
              </a:rPr>
              <a:t>y</a:t>
            </a:r>
            <a:r>
              <a:rPr lang="en" sz="2200">
                <a:solidFill>
                  <a:schemeClr val="dk2"/>
                </a:solidFill>
              </a:rPr>
              <a:t>)</a:t>
            </a:r>
            <a:endParaRPr sz="2200">
              <a:solidFill>
                <a:schemeClr val="dk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>
                <a:solidFill>
                  <a:schemeClr val="dk2"/>
                </a:solidFill>
              </a:rPr>
              <a:t>For the controller title at the top</a:t>
            </a:r>
            <a:endParaRPr>
              <a:solidFill>
                <a:schemeClr val="dk2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display.draw_rect(</a:t>
            </a:r>
            <a:r>
              <a:rPr lang="en" sz="2200" b="1">
                <a:solidFill>
                  <a:srgbClr val="0000FF"/>
                </a:solidFill>
              </a:rPr>
              <a:t>x</a:t>
            </a:r>
            <a:r>
              <a:rPr lang="en" sz="2200">
                <a:solidFill>
                  <a:schemeClr val="dk2"/>
                </a:solidFill>
              </a:rPr>
              <a:t>, </a:t>
            </a:r>
            <a:r>
              <a:rPr lang="en" sz="2200" b="1">
                <a:solidFill>
                  <a:srgbClr val="FF0000"/>
                </a:solidFill>
              </a:rPr>
              <a:t>y</a:t>
            </a:r>
            <a:r>
              <a:rPr lang="en" sz="2200">
                <a:solidFill>
                  <a:schemeClr val="dk2"/>
                </a:solidFill>
              </a:rPr>
              <a:t>, width, height, color)</a:t>
            </a:r>
            <a:endParaRPr sz="2200">
              <a:solidFill>
                <a:schemeClr val="dk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>
                <a:solidFill>
                  <a:schemeClr val="dk2"/>
                </a:solidFill>
              </a:rPr>
              <a:t>Box for each task (4 total)</a:t>
            </a:r>
            <a:endParaRPr>
              <a:solidFill>
                <a:schemeClr val="dk2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Quattrocento Sans"/>
              <a:buChar char="●"/>
            </a:pPr>
            <a:r>
              <a:rPr lang="en" sz="2200">
                <a:solidFill>
                  <a:schemeClr val="dk2"/>
                </a:solidFill>
              </a:rPr>
              <a:t>display.draw_text(“text”, scale, color, </a:t>
            </a:r>
            <a:r>
              <a:rPr lang="en" sz="2200" b="1">
                <a:solidFill>
                  <a:srgbClr val="0000FF"/>
                </a:solidFill>
              </a:rPr>
              <a:t>x</a:t>
            </a:r>
            <a:r>
              <a:rPr lang="en" sz="2200">
                <a:solidFill>
                  <a:schemeClr val="dk2"/>
                </a:solidFill>
              </a:rPr>
              <a:t>, </a:t>
            </a:r>
            <a:r>
              <a:rPr lang="en" sz="2200" b="1">
                <a:solidFill>
                  <a:srgbClr val="FF0000"/>
                </a:solidFill>
              </a:rPr>
              <a:t>y</a:t>
            </a:r>
            <a:r>
              <a:rPr lang="en" sz="2200">
                <a:solidFill>
                  <a:schemeClr val="dk2"/>
                </a:solidFill>
              </a:rPr>
              <a:t>)</a:t>
            </a:r>
            <a:endParaRPr sz="2200"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>
                <a:solidFill>
                  <a:schemeClr val="dk2"/>
                </a:solidFill>
              </a:rPr>
              <a:t>Text for each task (4 total)</a:t>
            </a:r>
            <a:endParaRPr sz="1400">
              <a:solidFill>
                <a:schemeClr val="dk2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display.fill_rect(</a:t>
            </a:r>
            <a:r>
              <a:rPr lang="en" sz="2200" b="1">
                <a:solidFill>
                  <a:srgbClr val="0000FF"/>
                </a:solidFill>
              </a:rPr>
              <a:t>x</a:t>
            </a:r>
            <a:r>
              <a:rPr lang="en" sz="2200">
                <a:solidFill>
                  <a:schemeClr val="dk2"/>
                </a:solidFill>
              </a:rPr>
              <a:t>, </a:t>
            </a:r>
            <a:r>
              <a:rPr lang="en" sz="2200" b="1">
                <a:solidFill>
                  <a:srgbClr val="FF0000"/>
                </a:solidFill>
              </a:rPr>
              <a:t>y</a:t>
            </a:r>
            <a:r>
              <a:rPr lang="en" sz="2200">
                <a:solidFill>
                  <a:schemeClr val="dk2"/>
                </a:solidFill>
              </a:rPr>
              <a:t>, width, height, color)</a:t>
            </a:r>
            <a:endParaRPr sz="2200">
              <a:solidFill>
                <a:schemeClr val="dk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>
                <a:solidFill>
                  <a:schemeClr val="dk2"/>
                </a:solidFill>
              </a:rPr>
              <a:t>Filled box to indicate the task selection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marR="38100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3001</Words>
  <Application>Microsoft Office PowerPoint</Application>
  <PresentationFormat>On-screen Show (16:9)</PresentationFormat>
  <Paragraphs>330</Paragraphs>
  <Slides>69</Slides>
  <Notes>69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9" baseType="lpstr">
      <vt:lpstr>Calibri</vt:lpstr>
      <vt:lpstr>Raleway</vt:lpstr>
      <vt:lpstr>Montserrat</vt:lpstr>
      <vt:lpstr>Quattrocento Sans</vt:lpstr>
      <vt:lpstr>Roboto</vt:lpstr>
      <vt:lpstr>Source Sans Pro</vt:lpstr>
      <vt:lpstr>Consolas</vt:lpstr>
      <vt:lpstr>Arial</vt:lpstr>
      <vt:lpstr>Plum</vt:lpstr>
      <vt:lpstr>Plum</vt:lpstr>
      <vt:lpstr>Sounds Fun</vt:lpstr>
      <vt:lpstr>Pre-Mission Preparation</vt:lpstr>
      <vt:lpstr>Mission 13: Sounds Fun</vt:lpstr>
      <vt:lpstr>Mission 13: Sounds Fun</vt:lpstr>
      <vt:lpstr>Objective #1: Race Day</vt:lpstr>
      <vt:lpstr>Objective #1: Race Day</vt:lpstr>
      <vt:lpstr>Mission Activity #1</vt:lpstr>
      <vt:lpstr>Objective #1: Race Day</vt:lpstr>
      <vt:lpstr>Objective #1: Race Day</vt:lpstr>
      <vt:lpstr>Mission Activity #1</vt:lpstr>
      <vt:lpstr>Mission Activity #1 - CodeTrek</vt:lpstr>
      <vt:lpstr>Mission Activity #1 - CodeTrek</vt:lpstr>
      <vt:lpstr>Mission Activity #1 - CodeTrek</vt:lpstr>
      <vt:lpstr>Objective #2: Getting Interactive</vt:lpstr>
      <vt:lpstr>Objective #2: Menu List</vt:lpstr>
      <vt:lpstr>Objective #2: Menu List</vt:lpstr>
      <vt:lpstr>Objective #2: Menu List</vt:lpstr>
      <vt:lpstr>Mission Activity #2</vt:lpstr>
      <vt:lpstr>Mission Activity #2 - CodeTrek</vt:lpstr>
      <vt:lpstr>Mission Activity #2 - CodeTrek</vt:lpstr>
      <vt:lpstr>Mission Activity #2 - CodeTrek</vt:lpstr>
      <vt:lpstr>Mission Activity #2 - CodeTrek</vt:lpstr>
      <vt:lpstr>Objective #3: Bug Bashing</vt:lpstr>
      <vt:lpstr>Objective #3: Bug Bashing</vt:lpstr>
      <vt:lpstr>Objective #3: Bug Bashing</vt:lpstr>
      <vt:lpstr>Mission Activity #3</vt:lpstr>
      <vt:lpstr>Mission Activity #3</vt:lpstr>
      <vt:lpstr>Globals and Locals</vt:lpstr>
      <vt:lpstr>Objective #4: Covering Your Tracks</vt:lpstr>
      <vt:lpstr>Mission Activity #4 - CodeTrek</vt:lpstr>
      <vt:lpstr>Objective #5: Add Some Action!</vt:lpstr>
      <vt:lpstr>Objective #5: Add Some Action!</vt:lpstr>
      <vt:lpstr>Mission Activity #5</vt:lpstr>
      <vt:lpstr>Mission Activity #5 - CodeTrek</vt:lpstr>
      <vt:lpstr>Mission Activity #5 - CodeTrek</vt:lpstr>
      <vt:lpstr>Mission Activity #5 - CodeTrek</vt:lpstr>
      <vt:lpstr>Objective #6: Make a Good First Impression</vt:lpstr>
      <vt:lpstr>Objective #6: Make a Good First Impression</vt:lpstr>
      <vt:lpstr>Mission Activity #6</vt:lpstr>
      <vt:lpstr>Mission Activity #6 - CodeTrek</vt:lpstr>
      <vt:lpstr>Mission Activity #6 - CodeTrek</vt:lpstr>
      <vt:lpstr>Objective #7: START!</vt:lpstr>
      <vt:lpstr>Objective #7: The soundlib Module</vt:lpstr>
      <vt:lpstr>Mission Activity #7</vt:lpstr>
      <vt:lpstr>Mission Activity #7 - CodeTrek</vt:lpstr>
      <vt:lpstr>Mission Activity #7 - CodeTrek</vt:lpstr>
      <vt:lpstr>Mission Activity #7 - CodeTrek</vt:lpstr>
      <vt:lpstr>Objective #8: More Fanfare!</vt:lpstr>
      <vt:lpstr>Objective #8: For Loop</vt:lpstr>
      <vt:lpstr>Mission Activity #8</vt:lpstr>
      <vt:lpstr>Mission Activity #8 - CodeTrek</vt:lpstr>
      <vt:lpstr>For Loops</vt:lpstr>
      <vt:lpstr>Objective #9: Make Some Music!</vt:lpstr>
      <vt:lpstr>Objective #9: Make Some Music!</vt:lpstr>
      <vt:lpstr>Mission Activity #9</vt:lpstr>
      <vt:lpstr>Objective #9: Toggling On/Off</vt:lpstr>
      <vt:lpstr>Mission Activity #9 - CodeTrek</vt:lpstr>
      <vt:lpstr>Mission Activity #9 - CodeTrek</vt:lpstr>
      <vt:lpstr>Mission Activity #9 - CodeTrek</vt:lpstr>
      <vt:lpstr>Blocking and Toggling</vt:lpstr>
      <vt:lpstr>Objective #10: The Sound of Victory</vt:lpstr>
      <vt:lpstr>Mission Activity #10 - CodeTrek</vt:lpstr>
      <vt:lpstr>Mission Activity #10 - CodeTrek</vt:lpstr>
      <vt:lpstr>Objective #11: Warning Alert</vt:lpstr>
      <vt:lpstr>Mission Activity #11 - CodeTrek</vt:lpstr>
      <vt:lpstr>Mission Activity #11 - CodeTrek</vt:lpstr>
      <vt:lpstr>Mission Activity #11 - CodeTrek</vt:lpstr>
      <vt:lpstr>Post-Mission Reflection</vt:lpstr>
      <vt:lpstr>Clearing your CodeX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2024-08-12T16:57:15Z</dcterms:modified>
</cp:coreProperties>
</file>